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
  </p:notesMasterIdLst>
  <p:sldIdLst>
    <p:sldId id="257" r:id="rId5"/>
    <p:sldId id="263" r:id="rId6"/>
    <p:sldId id="264" r:id="rId7"/>
    <p:sldId id="266" r:id="rId8"/>
    <p:sldId id="267"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032A80-8FCB-AF40-8554-7FAE2732AD2F}" v="10" dt="2023-01-15T18:04:42.2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09"/>
    <p:restoredTop sz="61864" autoAdjust="0"/>
  </p:normalViewPr>
  <p:slideViewPr>
    <p:cSldViewPr snapToGrid="0">
      <p:cViewPr varScale="1">
        <p:scale>
          <a:sx n="87" d="100"/>
          <a:sy n="87" d="100"/>
        </p:scale>
        <p:origin x="215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88224C-25B2-4D84-8E05-1897EB026A90}" type="datetimeFigureOut">
              <a:rPr lang="en-GB" smtClean="0"/>
              <a:t>15/01/2023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40A138-BC5A-42CF-8299-8AAD38C54561}" type="slidenum">
              <a:rPr lang="en-GB" smtClean="0"/>
              <a:t>‹#›</a:t>
            </a:fld>
            <a:endParaRPr lang="en-GB"/>
          </a:p>
        </p:txBody>
      </p:sp>
    </p:spTree>
    <p:extLst>
      <p:ext uri="{BB962C8B-B14F-4D97-AF65-F5344CB8AC3E}">
        <p14:creationId xmlns:p14="http://schemas.microsoft.com/office/powerpoint/2010/main" val="3049079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Welcome to this short presentation on why Engineering may be the course for you. We’re going to have a look at why this course may suit your interests, your way of thinking, or your future aspirations for further education or the start of a career. We’ll have quick look at what the course covers over the two years and where it could lead you.</a:t>
            </a:r>
          </a:p>
        </p:txBody>
      </p:sp>
      <p:sp>
        <p:nvSpPr>
          <p:cNvPr id="4" name="Slide Number Placeholder 3"/>
          <p:cNvSpPr>
            <a:spLocks noGrp="1"/>
          </p:cNvSpPr>
          <p:nvPr>
            <p:ph type="sldNum" sz="quarter" idx="5"/>
          </p:nvPr>
        </p:nvSpPr>
        <p:spPr/>
        <p:txBody>
          <a:bodyPr/>
          <a:lstStyle/>
          <a:p>
            <a:fld id="{F440A138-BC5A-42CF-8299-8AAD38C54561}" type="slidenum">
              <a:rPr lang="en-GB" smtClean="0"/>
              <a:t>1</a:t>
            </a:fld>
            <a:endParaRPr lang="en-GB"/>
          </a:p>
        </p:txBody>
      </p:sp>
    </p:spTree>
    <p:extLst>
      <p:ext uri="{BB962C8B-B14F-4D97-AF65-F5344CB8AC3E}">
        <p14:creationId xmlns:p14="http://schemas.microsoft.com/office/powerpoint/2010/main" val="758673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why this course, why Engineering.</a:t>
            </a:r>
          </a:p>
          <a:p>
            <a:r>
              <a:rPr lang="en-GB" dirty="0"/>
              <a:t>The world around us has be designed and made by engineers, from your phone, to your house and street, to aeroplanes, boats, bridges, fridges,  any product has been made by an engineer.</a:t>
            </a:r>
          </a:p>
          <a:p>
            <a:r>
              <a:rPr lang="en-GB" dirty="0"/>
              <a:t>This course is a brilliant introduction to how engineering companies work and how engineers go about solving real-world problems.</a:t>
            </a:r>
          </a:p>
          <a:p>
            <a:r>
              <a:rPr lang="en-GB" dirty="0"/>
              <a:t>We cover a lot of theory covering the technical knowledge you’ll need to begin researching, designing and making.</a:t>
            </a:r>
          </a:p>
          <a:p>
            <a:r>
              <a:rPr lang="en-GB" dirty="0"/>
              <a:t>We cover practical making skills from card models, to 3D printed prototypes, to turned and milled metal components with real-world uses.</a:t>
            </a:r>
          </a:p>
          <a:p>
            <a:r>
              <a:rPr lang="en-GB" dirty="0"/>
              <a:t>You’ll receive peer and teacher feedback on your designs to collaboratively improve and develop your designs.</a:t>
            </a:r>
          </a:p>
          <a:p>
            <a:r>
              <a:rPr lang="en-GB" dirty="0"/>
              <a:t>You’ll be given real problems to solve and have to research existing designs, to draw on what works and doesn’t.</a:t>
            </a:r>
          </a:p>
          <a:p>
            <a:r>
              <a:rPr lang="en-GB" dirty="0"/>
              <a:t>You’ll have clear and regular deadlines to tick off chunks of the course as you go, reducing stress.</a:t>
            </a:r>
          </a:p>
          <a:p>
            <a:r>
              <a:rPr lang="en-GB" dirty="0"/>
              <a:t>You’ll be preparing skills that you can actually use in the future.</a:t>
            </a:r>
          </a:p>
          <a:p>
            <a:endParaRPr lang="en-GB" dirty="0"/>
          </a:p>
        </p:txBody>
      </p:sp>
      <p:sp>
        <p:nvSpPr>
          <p:cNvPr id="4" name="Slide Number Placeholder 3"/>
          <p:cNvSpPr>
            <a:spLocks noGrp="1"/>
          </p:cNvSpPr>
          <p:nvPr>
            <p:ph type="sldNum" sz="quarter" idx="5"/>
          </p:nvPr>
        </p:nvSpPr>
        <p:spPr/>
        <p:txBody>
          <a:bodyPr/>
          <a:lstStyle/>
          <a:p>
            <a:fld id="{F440A138-BC5A-42CF-8299-8AAD38C54561}" type="slidenum">
              <a:rPr lang="en-GB" smtClean="0"/>
              <a:t>2</a:t>
            </a:fld>
            <a:endParaRPr lang="en-GB"/>
          </a:p>
        </p:txBody>
      </p:sp>
    </p:spTree>
    <p:extLst>
      <p:ext uri="{BB962C8B-B14F-4D97-AF65-F5344CB8AC3E}">
        <p14:creationId xmlns:p14="http://schemas.microsoft.com/office/powerpoint/2010/main" val="1732584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course is split across the two years into several parts called Units, at the end of each you’ll have a deadline with a hand in before being given time to improve based on teacher feedback.</a:t>
            </a:r>
          </a:p>
          <a:p>
            <a:r>
              <a:rPr lang="en-GB" dirty="0"/>
              <a:t>These mimic real-world deadlines in the engineering world.</a:t>
            </a:r>
          </a:p>
          <a:p>
            <a:r>
              <a:rPr lang="en-GB" dirty="0"/>
              <a:t>Unit 1 and 2 are classroom-based and lesson time is devoted to working through each task.</a:t>
            </a:r>
          </a:p>
          <a:p>
            <a:r>
              <a:rPr lang="en-GB" dirty="0"/>
              <a:t>Unit 3 is the externally assessed unit which includes both a practical and written exam.</a:t>
            </a:r>
          </a:p>
          <a:p>
            <a:r>
              <a:rPr lang="en-GB" dirty="0"/>
              <a:t>The Units are graded as either pass, merit or distinction, each with an equivalent GCSE level grade.</a:t>
            </a:r>
          </a:p>
        </p:txBody>
      </p:sp>
      <p:sp>
        <p:nvSpPr>
          <p:cNvPr id="4" name="Slide Number Placeholder 3"/>
          <p:cNvSpPr>
            <a:spLocks noGrp="1"/>
          </p:cNvSpPr>
          <p:nvPr>
            <p:ph type="sldNum" sz="quarter" idx="5"/>
          </p:nvPr>
        </p:nvSpPr>
        <p:spPr/>
        <p:txBody>
          <a:bodyPr/>
          <a:lstStyle/>
          <a:p>
            <a:fld id="{F440A138-BC5A-42CF-8299-8AAD38C54561}" type="slidenum">
              <a:rPr lang="en-GB" smtClean="0"/>
              <a:t>3</a:t>
            </a:fld>
            <a:endParaRPr lang="en-GB"/>
          </a:p>
        </p:txBody>
      </p:sp>
    </p:spTree>
    <p:extLst>
      <p:ext uri="{BB962C8B-B14F-4D97-AF65-F5344CB8AC3E}">
        <p14:creationId xmlns:p14="http://schemas.microsoft.com/office/powerpoint/2010/main" val="661047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WJEC Engineering can prepare you for a whole host of different courses and jobs involving practical design and problem solving, from Engineering Apprenticeships to begin a career in engineering, to University course in engineering or other associated fields.</a:t>
            </a:r>
          </a:p>
        </p:txBody>
      </p:sp>
      <p:sp>
        <p:nvSpPr>
          <p:cNvPr id="4" name="Slide Number Placeholder 3"/>
          <p:cNvSpPr>
            <a:spLocks noGrp="1"/>
          </p:cNvSpPr>
          <p:nvPr>
            <p:ph type="sldNum" sz="quarter" idx="5"/>
          </p:nvPr>
        </p:nvSpPr>
        <p:spPr/>
        <p:txBody>
          <a:bodyPr/>
          <a:lstStyle/>
          <a:p>
            <a:fld id="{F440A138-BC5A-42CF-8299-8AAD38C54561}" type="slidenum">
              <a:rPr lang="en-GB" smtClean="0"/>
              <a:t>4</a:t>
            </a:fld>
            <a:endParaRPr lang="en-GB"/>
          </a:p>
        </p:txBody>
      </p:sp>
    </p:spTree>
    <p:extLst>
      <p:ext uri="{BB962C8B-B14F-4D97-AF65-F5344CB8AC3E}">
        <p14:creationId xmlns:p14="http://schemas.microsoft.com/office/powerpoint/2010/main" val="3476729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why not consider Engineering. If you’re a learner who appreciates regular deadlines, thrives on researching and developing ideas and making using a range of tools and equipment, then Engineering might just be for you.</a:t>
            </a:r>
          </a:p>
        </p:txBody>
      </p:sp>
      <p:sp>
        <p:nvSpPr>
          <p:cNvPr id="4" name="Slide Number Placeholder 3"/>
          <p:cNvSpPr>
            <a:spLocks noGrp="1"/>
          </p:cNvSpPr>
          <p:nvPr>
            <p:ph type="sldNum" sz="quarter" idx="5"/>
          </p:nvPr>
        </p:nvSpPr>
        <p:spPr/>
        <p:txBody>
          <a:bodyPr/>
          <a:lstStyle/>
          <a:p>
            <a:fld id="{F440A138-BC5A-42CF-8299-8AAD38C54561}" type="slidenum">
              <a:rPr lang="en-GB" smtClean="0"/>
              <a:t>5</a:t>
            </a:fld>
            <a:endParaRPr lang="en-GB"/>
          </a:p>
        </p:txBody>
      </p:sp>
    </p:spTree>
    <p:extLst>
      <p:ext uri="{BB962C8B-B14F-4D97-AF65-F5344CB8AC3E}">
        <p14:creationId xmlns:p14="http://schemas.microsoft.com/office/powerpoint/2010/main" val="2788073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13129-B285-49E4-B1ED-1E3ABF42DE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707AA75-0EE7-4034-BBB6-C17E23C730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A7A7CA1-A784-41AE-AB39-43B395F28524}"/>
              </a:ext>
            </a:extLst>
          </p:cNvPr>
          <p:cNvSpPr>
            <a:spLocks noGrp="1"/>
          </p:cNvSpPr>
          <p:nvPr>
            <p:ph type="dt" sz="half" idx="10"/>
          </p:nvPr>
        </p:nvSpPr>
        <p:spPr/>
        <p:txBody>
          <a:bodyPr/>
          <a:lstStyle/>
          <a:p>
            <a:fld id="{8DDE85C3-18D2-4445-86F0-CD21D1A7AA78}" type="datetimeFigureOut">
              <a:rPr lang="en-GB" smtClean="0"/>
              <a:t>15/01/2023</a:t>
            </a:fld>
            <a:endParaRPr lang="en-GB"/>
          </a:p>
        </p:txBody>
      </p:sp>
      <p:sp>
        <p:nvSpPr>
          <p:cNvPr id="5" name="Footer Placeholder 4">
            <a:extLst>
              <a:ext uri="{FF2B5EF4-FFF2-40B4-BE49-F238E27FC236}">
                <a16:creationId xmlns:a16="http://schemas.microsoft.com/office/drawing/2014/main" id="{F8FD26DA-21AE-4282-98F8-E205EA12A3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FBB272-40DE-4C3B-8772-033261E45344}"/>
              </a:ext>
            </a:extLst>
          </p:cNvPr>
          <p:cNvSpPr>
            <a:spLocks noGrp="1"/>
          </p:cNvSpPr>
          <p:nvPr>
            <p:ph type="sldNum" sz="quarter" idx="12"/>
          </p:nvPr>
        </p:nvSpPr>
        <p:spPr/>
        <p:txBody>
          <a:bodyPr/>
          <a:lstStyle/>
          <a:p>
            <a:fld id="{6469017F-FD0D-48E0-9CFF-A7C7FF239922}" type="slidenum">
              <a:rPr lang="en-GB" smtClean="0"/>
              <a:t>‹#›</a:t>
            </a:fld>
            <a:endParaRPr lang="en-GB"/>
          </a:p>
        </p:txBody>
      </p:sp>
    </p:spTree>
    <p:extLst>
      <p:ext uri="{BB962C8B-B14F-4D97-AF65-F5344CB8AC3E}">
        <p14:creationId xmlns:p14="http://schemas.microsoft.com/office/powerpoint/2010/main" val="480006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556E9-3D09-47D1-B3E1-36A3DBB6613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2F55A79-963D-49A6-B958-28541BE2EF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B5034E-E27F-4862-AF7E-58D858C9901D}"/>
              </a:ext>
            </a:extLst>
          </p:cNvPr>
          <p:cNvSpPr>
            <a:spLocks noGrp="1"/>
          </p:cNvSpPr>
          <p:nvPr>
            <p:ph type="dt" sz="half" idx="10"/>
          </p:nvPr>
        </p:nvSpPr>
        <p:spPr/>
        <p:txBody>
          <a:bodyPr/>
          <a:lstStyle/>
          <a:p>
            <a:fld id="{8DDE85C3-18D2-4445-86F0-CD21D1A7AA78}" type="datetimeFigureOut">
              <a:rPr lang="en-GB" smtClean="0"/>
              <a:t>15/01/2023</a:t>
            </a:fld>
            <a:endParaRPr lang="en-GB"/>
          </a:p>
        </p:txBody>
      </p:sp>
      <p:sp>
        <p:nvSpPr>
          <p:cNvPr id="5" name="Footer Placeholder 4">
            <a:extLst>
              <a:ext uri="{FF2B5EF4-FFF2-40B4-BE49-F238E27FC236}">
                <a16:creationId xmlns:a16="http://schemas.microsoft.com/office/drawing/2014/main" id="{C2562FCD-90FC-496E-8639-49C39248D3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DBEF3C-008F-490E-8119-DE5DC777CE51}"/>
              </a:ext>
            </a:extLst>
          </p:cNvPr>
          <p:cNvSpPr>
            <a:spLocks noGrp="1"/>
          </p:cNvSpPr>
          <p:nvPr>
            <p:ph type="sldNum" sz="quarter" idx="12"/>
          </p:nvPr>
        </p:nvSpPr>
        <p:spPr/>
        <p:txBody>
          <a:bodyPr/>
          <a:lstStyle/>
          <a:p>
            <a:fld id="{6469017F-FD0D-48E0-9CFF-A7C7FF239922}" type="slidenum">
              <a:rPr lang="en-GB" smtClean="0"/>
              <a:t>‹#›</a:t>
            </a:fld>
            <a:endParaRPr lang="en-GB"/>
          </a:p>
        </p:txBody>
      </p:sp>
    </p:spTree>
    <p:extLst>
      <p:ext uri="{BB962C8B-B14F-4D97-AF65-F5344CB8AC3E}">
        <p14:creationId xmlns:p14="http://schemas.microsoft.com/office/powerpoint/2010/main" val="180888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C1EBC9-9492-4976-94CD-CFB0FD6CDCD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D0F7E0B-EC88-44C0-9102-4F89BBAA7A3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9FB55FD-9107-4A47-9BDB-798BFE8FDE25}"/>
              </a:ext>
            </a:extLst>
          </p:cNvPr>
          <p:cNvSpPr>
            <a:spLocks noGrp="1"/>
          </p:cNvSpPr>
          <p:nvPr>
            <p:ph type="dt" sz="half" idx="10"/>
          </p:nvPr>
        </p:nvSpPr>
        <p:spPr/>
        <p:txBody>
          <a:bodyPr/>
          <a:lstStyle/>
          <a:p>
            <a:fld id="{8DDE85C3-18D2-4445-86F0-CD21D1A7AA78}" type="datetimeFigureOut">
              <a:rPr lang="en-GB" smtClean="0"/>
              <a:t>15/01/2023</a:t>
            </a:fld>
            <a:endParaRPr lang="en-GB"/>
          </a:p>
        </p:txBody>
      </p:sp>
      <p:sp>
        <p:nvSpPr>
          <p:cNvPr id="5" name="Footer Placeholder 4">
            <a:extLst>
              <a:ext uri="{FF2B5EF4-FFF2-40B4-BE49-F238E27FC236}">
                <a16:creationId xmlns:a16="http://schemas.microsoft.com/office/drawing/2014/main" id="{96E1ED3D-6B19-437D-B9CA-C0C7280AC0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C79FD7-B5F0-493F-B877-575216EC380A}"/>
              </a:ext>
            </a:extLst>
          </p:cNvPr>
          <p:cNvSpPr>
            <a:spLocks noGrp="1"/>
          </p:cNvSpPr>
          <p:nvPr>
            <p:ph type="sldNum" sz="quarter" idx="12"/>
          </p:nvPr>
        </p:nvSpPr>
        <p:spPr/>
        <p:txBody>
          <a:bodyPr/>
          <a:lstStyle/>
          <a:p>
            <a:fld id="{6469017F-FD0D-48E0-9CFF-A7C7FF239922}" type="slidenum">
              <a:rPr lang="en-GB" smtClean="0"/>
              <a:t>‹#›</a:t>
            </a:fld>
            <a:endParaRPr lang="en-GB"/>
          </a:p>
        </p:txBody>
      </p:sp>
    </p:spTree>
    <p:extLst>
      <p:ext uri="{BB962C8B-B14F-4D97-AF65-F5344CB8AC3E}">
        <p14:creationId xmlns:p14="http://schemas.microsoft.com/office/powerpoint/2010/main" val="2160553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EE0E0-B3CB-41BC-9DB0-29F5E49D43E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194996B-FC5D-4E8F-91E1-88204C6929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CE0AA6-3A3E-43DE-9F74-7E380C24A302}"/>
              </a:ext>
            </a:extLst>
          </p:cNvPr>
          <p:cNvSpPr>
            <a:spLocks noGrp="1"/>
          </p:cNvSpPr>
          <p:nvPr>
            <p:ph type="dt" sz="half" idx="10"/>
          </p:nvPr>
        </p:nvSpPr>
        <p:spPr/>
        <p:txBody>
          <a:bodyPr/>
          <a:lstStyle/>
          <a:p>
            <a:fld id="{8DDE85C3-18D2-4445-86F0-CD21D1A7AA78}" type="datetimeFigureOut">
              <a:rPr lang="en-GB" smtClean="0"/>
              <a:t>15/01/2023</a:t>
            </a:fld>
            <a:endParaRPr lang="en-GB"/>
          </a:p>
        </p:txBody>
      </p:sp>
      <p:sp>
        <p:nvSpPr>
          <p:cNvPr id="5" name="Footer Placeholder 4">
            <a:extLst>
              <a:ext uri="{FF2B5EF4-FFF2-40B4-BE49-F238E27FC236}">
                <a16:creationId xmlns:a16="http://schemas.microsoft.com/office/drawing/2014/main" id="{3F7DCFB4-5608-4D0A-9835-0E7A387A4A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B27A5DE-2D60-45F1-9163-25D8F57AEFE3}"/>
              </a:ext>
            </a:extLst>
          </p:cNvPr>
          <p:cNvSpPr>
            <a:spLocks noGrp="1"/>
          </p:cNvSpPr>
          <p:nvPr>
            <p:ph type="sldNum" sz="quarter" idx="12"/>
          </p:nvPr>
        </p:nvSpPr>
        <p:spPr/>
        <p:txBody>
          <a:bodyPr/>
          <a:lstStyle/>
          <a:p>
            <a:fld id="{6469017F-FD0D-48E0-9CFF-A7C7FF239922}" type="slidenum">
              <a:rPr lang="en-GB" smtClean="0"/>
              <a:t>‹#›</a:t>
            </a:fld>
            <a:endParaRPr lang="en-GB"/>
          </a:p>
        </p:txBody>
      </p:sp>
    </p:spTree>
    <p:extLst>
      <p:ext uri="{BB962C8B-B14F-4D97-AF65-F5344CB8AC3E}">
        <p14:creationId xmlns:p14="http://schemas.microsoft.com/office/powerpoint/2010/main" val="94681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CF789-7DC5-4EDF-AC31-8396F5480C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85F2D57-3C11-4304-BE61-0871F4D493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C7C713-5CAE-4676-B017-AF3A79259122}"/>
              </a:ext>
            </a:extLst>
          </p:cNvPr>
          <p:cNvSpPr>
            <a:spLocks noGrp="1"/>
          </p:cNvSpPr>
          <p:nvPr>
            <p:ph type="dt" sz="half" idx="10"/>
          </p:nvPr>
        </p:nvSpPr>
        <p:spPr/>
        <p:txBody>
          <a:bodyPr/>
          <a:lstStyle/>
          <a:p>
            <a:fld id="{8DDE85C3-18D2-4445-86F0-CD21D1A7AA78}" type="datetimeFigureOut">
              <a:rPr lang="en-GB" smtClean="0"/>
              <a:t>15/01/2023</a:t>
            </a:fld>
            <a:endParaRPr lang="en-GB"/>
          </a:p>
        </p:txBody>
      </p:sp>
      <p:sp>
        <p:nvSpPr>
          <p:cNvPr id="5" name="Footer Placeholder 4">
            <a:extLst>
              <a:ext uri="{FF2B5EF4-FFF2-40B4-BE49-F238E27FC236}">
                <a16:creationId xmlns:a16="http://schemas.microsoft.com/office/drawing/2014/main" id="{B8E6FF8C-C3C1-4CAB-9E81-0EA5A2F771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B83553-CD61-4C30-BDA9-7F977486F1C7}"/>
              </a:ext>
            </a:extLst>
          </p:cNvPr>
          <p:cNvSpPr>
            <a:spLocks noGrp="1"/>
          </p:cNvSpPr>
          <p:nvPr>
            <p:ph type="sldNum" sz="quarter" idx="12"/>
          </p:nvPr>
        </p:nvSpPr>
        <p:spPr/>
        <p:txBody>
          <a:bodyPr/>
          <a:lstStyle/>
          <a:p>
            <a:fld id="{6469017F-FD0D-48E0-9CFF-A7C7FF239922}" type="slidenum">
              <a:rPr lang="en-GB" smtClean="0"/>
              <a:t>‹#›</a:t>
            </a:fld>
            <a:endParaRPr lang="en-GB"/>
          </a:p>
        </p:txBody>
      </p:sp>
    </p:spTree>
    <p:extLst>
      <p:ext uri="{BB962C8B-B14F-4D97-AF65-F5344CB8AC3E}">
        <p14:creationId xmlns:p14="http://schemas.microsoft.com/office/powerpoint/2010/main" val="2439775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AABB4-5F39-4907-AEE8-43930A96C49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DCC5919-A216-4FF3-A698-030C53F6CDA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36032E8-1C7C-44B1-A56E-9795CAFFD8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2F17551-D4E5-4CED-BA6F-AF549A3FB60B}"/>
              </a:ext>
            </a:extLst>
          </p:cNvPr>
          <p:cNvSpPr>
            <a:spLocks noGrp="1"/>
          </p:cNvSpPr>
          <p:nvPr>
            <p:ph type="dt" sz="half" idx="10"/>
          </p:nvPr>
        </p:nvSpPr>
        <p:spPr/>
        <p:txBody>
          <a:bodyPr/>
          <a:lstStyle/>
          <a:p>
            <a:fld id="{8DDE85C3-18D2-4445-86F0-CD21D1A7AA78}" type="datetimeFigureOut">
              <a:rPr lang="en-GB" smtClean="0"/>
              <a:t>15/01/2023</a:t>
            </a:fld>
            <a:endParaRPr lang="en-GB"/>
          </a:p>
        </p:txBody>
      </p:sp>
      <p:sp>
        <p:nvSpPr>
          <p:cNvPr id="6" name="Footer Placeholder 5">
            <a:extLst>
              <a:ext uri="{FF2B5EF4-FFF2-40B4-BE49-F238E27FC236}">
                <a16:creationId xmlns:a16="http://schemas.microsoft.com/office/drawing/2014/main" id="{6CA14A08-B2BA-466F-A212-623E596E70F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3B33105-450D-4507-A7DD-DB00E9127EBB}"/>
              </a:ext>
            </a:extLst>
          </p:cNvPr>
          <p:cNvSpPr>
            <a:spLocks noGrp="1"/>
          </p:cNvSpPr>
          <p:nvPr>
            <p:ph type="sldNum" sz="quarter" idx="12"/>
          </p:nvPr>
        </p:nvSpPr>
        <p:spPr/>
        <p:txBody>
          <a:bodyPr/>
          <a:lstStyle/>
          <a:p>
            <a:fld id="{6469017F-FD0D-48E0-9CFF-A7C7FF239922}" type="slidenum">
              <a:rPr lang="en-GB" smtClean="0"/>
              <a:t>‹#›</a:t>
            </a:fld>
            <a:endParaRPr lang="en-GB"/>
          </a:p>
        </p:txBody>
      </p:sp>
    </p:spTree>
    <p:extLst>
      <p:ext uri="{BB962C8B-B14F-4D97-AF65-F5344CB8AC3E}">
        <p14:creationId xmlns:p14="http://schemas.microsoft.com/office/powerpoint/2010/main" val="135192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871E7-ECBA-4154-AA40-22B7C326C9F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BD73634-B497-4AD0-B4CA-27AED71A70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4B0BA9C-4695-4703-893C-B9C0A0585A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76011EB-5A48-4584-AA41-B6C5779456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5E695CA-C766-4051-9855-24CE160166D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1295194-F080-4116-AA27-91DC99B292B5}"/>
              </a:ext>
            </a:extLst>
          </p:cNvPr>
          <p:cNvSpPr>
            <a:spLocks noGrp="1"/>
          </p:cNvSpPr>
          <p:nvPr>
            <p:ph type="dt" sz="half" idx="10"/>
          </p:nvPr>
        </p:nvSpPr>
        <p:spPr/>
        <p:txBody>
          <a:bodyPr/>
          <a:lstStyle/>
          <a:p>
            <a:fld id="{8DDE85C3-18D2-4445-86F0-CD21D1A7AA78}" type="datetimeFigureOut">
              <a:rPr lang="en-GB" smtClean="0"/>
              <a:t>15/01/2023</a:t>
            </a:fld>
            <a:endParaRPr lang="en-GB"/>
          </a:p>
        </p:txBody>
      </p:sp>
      <p:sp>
        <p:nvSpPr>
          <p:cNvPr id="8" name="Footer Placeholder 7">
            <a:extLst>
              <a:ext uri="{FF2B5EF4-FFF2-40B4-BE49-F238E27FC236}">
                <a16:creationId xmlns:a16="http://schemas.microsoft.com/office/drawing/2014/main" id="{FC77AD9D-FBBA-47B8-AD47-1014742F79B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41886F6-BC69-4343-BFFD-6892DCBA3A51}"/>
              </a:ext>
            </a:extLst>
          </p:cNvPr>
          <p:cNvSpPr>
            <a:spLocks noGrp="1"/>
          </p:cNvSpPr>
          <p:nvPr>
            <p:ph type="sldNum" sz="quarter" idx="12"/>
          </p:nvPr>
        </p:nvSpPr>
        <p:spPr/>
        <p:txBody>
          <a:bodyPr/>
          <a:lstStyle/>
          <a:p>
            <a:fld id="{6469017F-FD0D-48E0-9CFF-A7C7FF239922}" type="slidenum">
              <a:rPr lang="en-GB" smtClean="0"/>
              <a:t>‹#›</a:t>
            </a:fld>
            <a:endParaRPr lang="en-GB"/>
          </a:p>
        </p:txBody>
      </p:sp>
    </p:spTree>
    <p:extLst>
      <p:ext uri="{BB962C8B-B14F-4D97-AF65-F5344CB8AC3E}">
        <p14:creationId xmlns:p14="http://schemas.microsoft.com/office/powerpoint/2010/main" val="1406604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D5741-5978-46F7-A3BF-7C6338A2633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372C752-EF67-4358-8267-4994DF21C2E8}"/>
              </a:ext>
            </a:extLst>
          </p:cNvPr>
          <p:cNvSpPr>
            <a:spLocks noGrp="1"/>
          </p:cNvSpPr>
          <p:nvPr>
            <p:ph type="dt" sz="half" idx="10"/>
          </p:nvPr>
        </p:nvSpPr>
        <p:spPr/>
        <p:txBody>
          <a:bodyPr/>
          <a:lstStyle/>
          <a:p>
            <a:fld id="{8DDE85C3-18D2-4445-86F0-CD21D1A7AA78}" type="datetimeFigureOut">
              <a:rPr lang="en-GB" smtClean="0"/>
              <a:t>15/01/2023</a:t>
            </a:fld>
            <a:endParaRPr lang="en-GB"/>
          </a:p>
        </p:txBody>
      </p:sp>
      <p:sp>
        <p:nvSpPr>
          <p:cNvPr id="4" name="Footer Placeholder 3">
            <a:extLst>
              <a:ext uri="{FF2B5EF4-FFF2-40B4-BE49-F238E27FC236}">
                <a16:creationId xmlns:a16="http://schemas.microsoft.com/office/drawing/2014/main" id="{3F72CA9B-DB47-4488-8AAD-D80EA8C0AC8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DCD8179-55D9-4202-A3F5-E87198AC5D0F}"/>
              </a:ext>
            </a:extLst>
          </p:cNvPr>
          <p:cNvSpPr>
            <a:spLocks noGrp="1"/>
          </p:cNvSpPr>
          <p:nvPr>
            <p:ph type="sldNum" sz="quarter" idx="12"/>
          </p:nvPr>
        </p:nvSpPr>
        <p:spPr/>
        <p:txBody>
          <a:bodyPr/>
          <a:lstStyle/>
          <a:p>
            <a:fld id="{6469017F-FD0D-48E0-9CFF-A7C7FF239922}" type="slidenum">
              <a:rPr lang="en-GB" smtClean="0"/>
              <a:t>‹#›</a:t>
            </a:fld>
            <a:endParaRPr lang="en-GB"/>
          </a:p>
        </p:txBody>
      </p:sp>
    </p:spTree>
    <p:extLst>
      <p:ext uri="{BB962C8B-B14F-4D97-AF65-F5344CB8AC3E}">
        <p14:creationId xmlns:p14="http://schemas.microsoft.com/office/powerpoint/2010/main" val="1215147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6CDBAF-61F8-48DB-88C1-301C5FD986EB}"/>
              </a:ext>
            </a:extLst>
          </p:cNvPr>
          <p:cNvSpPr>
            <a:spLocks noGrp="1"/>
          </p:cNvSpPr>
          <p:nvPr>
            <p:ph type="dt" sz="half" idx="10"/>
          </p:nvPr>
        </p:nvSpPr>
        <p:spPr/>
        <p:txBody>
          <a:bodyPr/>
          <a:lstStyle/>
          <a:p>
            <a:fld id="{8DDE85C3-18D2-4445-86F0-CD21D1A7AA78}" type="datetimeFigureOut">
              <a:rPr lang="en-GB" smtClean="0"/>
              <a:t>15/01/2023</a:t>
            </a:fld>
            <a:endParaRPr lang="en-GB"/>
          </a:p>
        </p:txBody>
      </p:sp>
      <p:sp>
        <p:nvSpPr>
          <p:cNvPr id="3" name="Footer Placeholder 2">
            <a:extLst>
              <a:ext uri="{FF2B5EF4-FFF2-40B4-BE49-F238E27FC236}">
                <a16:creationId xmlns:a16="http://schemas.microsoft.com/office/drawing/2014/main" id="{AF0A6427-10BF-4E76-A67F-1DE1AD9894D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5FE3D22-AF89-4519-864F-E1CE485D4A9F}"/>
              </a:ext>
            </a:extLst>
          </p:cNvPr>
          <p:cNvSpPr>
            <a:spLocks noGrp="1"/>
          </p:cNvSpPr>
          <p:nvPr>
            <p:ph type="sldNum" sz="quarter" idx="12"/>
          </p:nvPr>
        </p:nvSpPr>
        <p:spPr/>
        <p:txBody>
          <a:bodyPr/>
          <a:lstStyle/>
          <a:p>
            <a:fld id="{6469017F-FD0D-48E0-9CFF-A7C7FF239922}" type="slidenum">
              <a:rPr lang="en-GB" smtClean="0"/>
              <a:t>‹#›</a:t>
            </a:fld>
            <a:endParaRPr lang="en-GB"/>
          </a:p>
        </p:txBody>
      </p:sp>
    </p:spTree>
    <p:extLst>
      <p:ext uri="{BB962C8B-B14F-4D97-AF65-F5344CB8AC3E}">
        <p14:creationId xmlns:p14="http://schemas.microsoft.com/office/powerpoint/2010/main" val="1201232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6908C-14F6-4F12-BA04-3AF35934C2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FF73833-3733-4D51-9C02-70D98B67C4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D812A67-715F-49ED-A3D1-F99C9F7314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DAE21A-5398-4850-AADF-132008B48ABE}"/>
              </a:ext>
            </a:extLst>
          </p:cNvPr>
          <p:cNvSpPr>
            <a:spLocks noGrp="1"/>
          </p:cNvSpPr>
          <p:nvPr>
            <p:ph type="dt" sz="half" idx="10"/>
          </p:nvPr>
        </p:nvSpPr>
        <p:spPr/>
        <p:txBody>
          <a:bodyPr/>
          <a:lstStyle/>
          <a:p>
            <a:fld id="{8DDE85C3-18D2-4445-86F0-CD21D1A7AA78}" type="datetimeFigureOut">
              <a:rPr lang="en-GB" smtClean="0"/>
              <a:t>15/01/2023</a:t>
            </a:fld>
            <a:endParaRPr lang="en-GB"/>
          </a:p>
        </p:txBody>
      </p:sp>
      <p:sp>
        <p:nvSpPr>
          <p:cNvPr id="6" name="Footer Placeholder 5">
            <a:extLst>
              <a:ext uri="{FF2B5EF4-FFF2-40B4-BE49-F238E27FC236}">
                <a16:creationId xmlns:a16="http://schemas.microsoft.com/office/drawing/2014/main" id="{2BAD6E24-333C-4CC7-B818-249B1B8F21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49D7711-0B35-4535-AE57-3804297CAE14}"/>
              </a:ext>
            </a:extLst>
          </p:cNvPr>
          <p:cNvSpPr>
            <a:spLocks noGrp="1"/>
          </p:cNvSpPr>
          <p:nvPr>
            <p:ph type="sldNum" sz="quarter" idx="12"/>
          </p:nvPr>
        </p:nvSpPr>
        <p:spPr/>
        <p:txBody>
          <a:bodyPr/>
          <a:lstStyle/>
          <a:p>
            <a:fld id="{6469017F-FD0D-48E0-9CFF-A7C7FF239922}" type="slidenum">
              <a:rPr lang="en-GB" smtClean="0"/>
              <a:t>‹#›</a:t>
            </a:fld>
            <a:endParaRPr lang="en-GB"/>
          </a:p>
        </p:txBody>
      </p:sp>
    </p:spTree>
    <p:extLst>
      <p:ext uri="{BB962C8B-B14F-4D97-AF65-F5344CB8AC3E}">
        <p14:creationId xmlns:p14="http://schemas.microsoft.com/office/powerpoint/2010/main" val="1135659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061B9-936A-4071-B159-6D4D22BCA6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456D163-6873-41FA-A961-6418F8502F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2DED247-84B1-4B95-9E7B-6646452233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C7E71E-210A-4CA9-8D88-9702A2B4D32D}"/>
              </a:ext>
            </a:extLst>
          </p:cNvPr>
          <p:cNvSpPr>
            <a:spLocks noGrp="1"/>
          </p:cNvSpPr>
          <p:nvPr>
            <p:ph type="dt" sz="half" idx="10"/>
          </p:nvPr>
        </p:nvSpPr>
        <p:spPr/>
        <p:txBody>
          <a:bodyPr/>
          <a:lstStyle/>
          <a:p>
            <a:fld id="{8DDE85C3-18D2-4445-86F0-CD21D1A7AA78}" type="datetimeFigureOut">
              <a:rPr lang="en-GB" smtClean="0"/>
              <a:t>15/01/2023</a:t>
            </a:fld>
            <a:endParaRPr lang="en-GB"/>
          </a:p>
        </p:txBody>
      </p:sp>
      <p:sp>
        <p:nvSpPr>
          <p:cNvPr id="6" name="Footer Placeholder 5">
            <a:extLst>
              <a:ext uri="{FF2B5EF4-FFF2-40B4-BE49-F238E27FC236}">
                <a16:creationId xmlns:a16="http://schemas.microsoft.com/office/drawing/2014/main" id="{E5094C68-F34B-470D-A628-F943F2D3A0C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B34FDCA-82E9-41A5-A032-A80E719CC3A1}"/>
              </a:ext>
            </a:extLst>
          </p:cNvPr>
          <p:cNvSpPr>
            <a:spLocks noGrp="1"/>
          </p:cNvSpPr>
          <p:nvPr>
            <p:ph type="sldNum" sz="quarter" idx="12"/>
          </p:nvPr>
        </p:nvSpPr>
        <p:spPr/>
        <p:txBody>
          <a:bodyPr/>
          <a:lstStyle/>
          <a:p>
            <a:fld id="{6469017F-FD0D-48E0-9CFF-A7C7FF239922}" type="slidenum">
              <a:rPr lang="en-GB" smtClean="0"/>
              <a:t>‹#›</a:t>
            </a:fld>
            <a:endParaRPr lang="en-GB"/>
          </a:p>
        </p:txBody>
      </p:sp>
    </p:spTree>
    <p:extLst>
      <p:ext uri="{BB962C8B-B14F-4D97-AF65-F5344CB8AC3E}">
        <p14:creationId xmlns:p14="http://schemas.microsoft.com/office/powerpoint/2010/main" val="2654226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C19331-E876-4B3A-ACD9-C8E2444B3A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D9FD119-1F75-49B3-BD05-8F3D991676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99756A-A114-46DE-8989-84DCB22DBF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DE85C3-18D2-4445-86F0-CD21D1A7AA78}" type="datetimeFigureOut">
              <a:rPr lang="en-GB" smtClean="0"/>
              <a:t>15/01/2023</a:t>
            </a:fld>
            <a:endParaRPr lang="en-GB"/>
          </a:p>
        </p:txBody>
      </p:sp>
      <p:sp>
        <p:nvSpPr>
          <p:cNvPr id="5" name="Footer Placeholder 4">
            <a:extLst>
              <a:ext uri="{FF2B5EF4-FFF2-40B4-BE49-F238E27FC236}">
                <a16:creationId xmlns:a16="http://schemas.microsoft.com/office/drawing/2014/main" id="{DD9EE9BC-D922-4E74-87E1-4C091A8150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23A9F3E-FEE1-49E6-B177-9AC4B228C9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69017F-FD0D-48E0-9CFF-A7C7FF239922}" type="slidenum">
              <a:rPr lang="en-GB" smtClean="0"/>
              <a:t>‹#›</a:t>
            </a:fld>
            <a:endParaRPr lang="en-GB"/>
          </a:p>
        </p:txBody>
      </p:sp>
    </p:spTree>
    <p:extLst>
      <p:ext uri="{BB962C8B-B14F-4D97-AF65-F5344CB8AC3E}">
        <p14:creationId xmlns:p14="http://schemas.microsoft.com/office/powerpoint/2010/main" val="1835671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notesSlide" Target="../notesSlides/notesSlide2.xml"/><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2.xml"/><Relationship Id="rId7" Type="http://schemas.openxmlformats.org/officeDocument/2006/relationships/image" Target="../media/image6.jpe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notesSlide" Target="../notesSlides/notesSlide4.xml"/><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xml"/><Relationship Id="rId7" Type="http://schemas.openxmlformats.org/officeDocument/2006/relationships/image" Target="../media/image8.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notesSlide" Target="../notesSlides/notesSlide5.xml"/><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5847392" cy="49520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8E2DB2D-5FE2-49F2-9493-2B30BD6D2690}"/>
              </a:ext>
            </a:extLst>
          </p:cNvPr>
          <p:cNvSpPr>
            <a:spLocks noGrp="1"/>
          </p:cNvSpPr>
          <p:nvPr>
            <p:ph type="title"/>
          </p:nvPr>
        </p:nvSpPr>
        <p:spPr>
          <a:xfrm>
            <a:off x="185057" y="2744318"/>
            <a:ext cx="5408221" cy="1239854"/>
          </a:xfrm>
        </p:spPr>
        <p:txBody>
          <a:bodyPr>
            <a:normAutofit fontScale="90000"/>
          </a:bodyPr>
          <a:lstStyle/>
          <a:p>
            <a:r>
              <a:rPr lang="en-GB" dirty="0">
                <a:latin typeface="Arial Rounded MT Bold" panose="020F0704030504030204" pitchFamily="34" charset="0"/>
              </a:rPr>
              <a:t>WJEC Level 1/2  Vocational Award</a:t>
            </a:r>
            <a:endParaRPr lang="en-GB" dirty="0">
              <a:latin typeface="Arial Rounded MT Bold" panose="020F07040305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BE78364B-DDBB-4F19-A758-792D864FB251}"/>
              </a:ext>
            </a:extLst>
          </p:cNvPr>
          <p:cNvPicPr>
            <a:picLocks noChangeAspect="1"/>
          </p:cNvPicPr>
          <p:nvPr/>
        </p:nvPicPr>
        <p:blipFill>
          <a:blip r:embed="rId5"/>
          <a:stretch>
            <a:fillRect/>
          </a:stretch>
        </p:blipFill>
        <p:spPr>
          <a:xfrm>
            <a:off x="5847392" y="-15050"/>
            <a:ext cx="6344608" cy="6858000"/>
          </a:xfrm>
          <a:prstGeom prst="rect">
            <a:avLst/>
          </a:prstGeom>
        </p:spPr>
      </p:pic>
      <p:sp>
        <p:nvSpPr>
          <p:cNvPr id="6" name="Content Placeholder 5"/>
          <p:cNvSpPr>
            <a:spLocks noGrp="1"/>
          </p:cNvSpPr>
          <p:nvPr>
            <p:ph idx="1"/>
          </p:nvPr>
        </p:nvSpPr>
        <p:spPr>
          <a:xfrm>
            <a:off x="185057" y="1813750"/>
            <a:ext cx="6512626" cy="1060079"/>
          </a:xfrm>
        </p:spPr>
        <p:txBody>
          <a:bodyPr>
            <a:normAutofit lnSpcReduction="10000"/>
          </a:bodyPr>
          <a:lstStyle/>
          <a:p>
            <a:pPr marL="0" indent="0">
              <a:buNone/>
            </a:pPr>
            <a:r>
              <a:rPr lang="en-GB" sz="7200" b="1" dirty="0">
                <a:solidFill>
                  <a:schemeClr val="bg1"/>
                </a:solidFill>
                <a:latin typeface="Arial" panose="020B0604020202020204" pitchFamily="34" charset="0"/>
                <a:cs typeface="Arial" panose="020B0604020202020204" pitchFamily="34" charset="0"/>
              </a:rPr>
              <a:t>Engineering</a:t>
            </a:r>
            <a:endParaRPr lang="en-GB" sz="7200" dirty="0">
              <a:solidFill>
                <a:schemeClr val="bg1"/>
              </a:solidFill>
            </a:endParaRPr>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5057" y="5255530"/>
            <a:ext cx="5408221" cy="1369170"/>
          </a:xfrm>
          <a:prstGeom prst="rect">
            <a:avLst/>
          </a:prstGeom>
        </p:spPr>
      </p:pic>
      <p:pic>
        <p:nvPicPr>
          <p:cNvPr id="3" name="Audio Recording 15 Jan 2023 at 17:57:09">
            <a:hlinkClick r:id="" action="ppaction://media"/>
            <a:extLst>
              <a:ext uri="{FF2B5EF4-FFF2-40B4-BE49-F238E27FC236}">
                <a16:creationId xmlns:a16="http://schemas.microsoft.com/office/drawing/2014/main" id="{95B92B9B-D467-D8B5-AC55-CA2EC899962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80877" y="15050"/>
            <a:ext cx="812800" cy="812800"/>
          </a:xfrm>
          <a:prstGeom prst="rect">
            <a:avLst/>
          </a:prstGeom>
        </p:spPr>
      </p:pic>
    </p:spTree>
    <p:extLst>
      <p:ext uri="{BB962C8B-B14F-4D97-AF65-F5344CB8AC3E}">
        <p14:creationId xmlns:p14="http://schemas.microsoft.com/office/powerpoint/2010/main" val="2084453060"/>
      </p:ext>
    </p:extLst>
  </p:cSld>
  <p:clrMapOvr>
    <a:masterClrMapping/>
  </p:clrMapOvr>
  <mc:AlternateContent xmlns:mc="http://schemas.openxmlformats.org/markup-compatibility/2006" xmlns:p14="http://schemas.microsoft.com/office/powerpoint/2010/main">
    <mc:Choice Requires="p14">
      <p:transition spd="slow" p14:dur="2000" advClick="0" advTm="250"/>
    </mc:Choice>
    <mc:Fallback xmlns="">
      <p:transition spd="slow" advClick="0" advTm="25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95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78364B-DDBB-4F19-A758-792D864FB251}"/>
              </a:ext>
            </a:extLst>
          </p:cNvPr>
          <p:cNvPicPr>
            <a:picLocks noChangeAspect="1"/>
          </p:cNvPicPr>
          <p:nvPr/>
        </p:nvPicPr>
        <p:blipFill rotWithShape="1">
          <a:blip r:embed="rId5"/>
          <a:srcRect t="22702"/>
          <a:stretch/>
        </p:blipFill>
        <p:spPr>
          <a:xfrm>
            <a:off x="0" y="15498"/>
            <a:ext cx="8189445" cy="6842502"/>
          </a:xfrm>
          <a:prstGeom prst="rect">
            <a:avLst/>
          </a:prstGeom>
        </p:spPr>
      </p:pic>
      <p:sp>
        <p:nvSpPr>
          <p:cNvPr id="4" name="Rectangle 3"/>
          <p:cNvSpPr/>
          <p:nvPr/>
        </p:nvSpPr>
        <p:spPr>
          <a:xfrm>
            <a:off x="0" y="-10027"/>
            <a:ext cx="12192001" cy="6879901"/>
          </a:xfrm>
          <a:prstGeom prst="rect">
            <a:avLst/>
          </a:prstGeom>
          <a:gradFill flip="none" rotWithShape="1">
            <a:gsLst>
              <a:gs pos="0">
                <a:schemeClr val="accent1">
                  <a:lumMod val="5000"/>
                  <a:lumOff val="95000"/>
                  <a:alpha val="18000"/>
                </a:schemeClr>
              </a:gs>
              <a:gs pos="53000">
                <a:schemeClr val="tx1">
                  <a:lumMod val="50000"/>
                  <a:lumOff val="50000"/>
                </a:schemeClr>
              </a:gs>
              <a:gs pos="100000">
                <a:schemeClr val="tx1">
                  <a:lumMod val="50000"/>
                  <a:lumOff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8E2DB2D-5FE2-49F2-9493-2B30BD6D2690}"/>
              </a:ext>
            </a:extLst>
          </p:cNvPr>
          <p:cNvSpPr>
            <a:spLocks noGrp="1"/>
          </p:cNvSpPr>
          <p:nvPr>
            <p:ph type="title"/>
          </p:nvPr>
        </p:nvSpPr>
        <p:spPr>
          <a:xfrm>
            <a:off x="185057" y="439729"/>
            <a:ext cx="1952501" cy="662781"/>
          </a:xfrm>
        </p:spPr>
        <p:txBody>
          <a:bodyPr>
            <a:normAutofit/>
          </a:bodyPr>
          <a:lstStyle/>
          <a:p>
            <a:r>
              <a:rPr lang="en-GB" sz="2000" dirty="0">
                <a:latin typeface="Arial Rounded MT Bold" panose="020F0704030504030204" pitchFamily="34" charset="0"/>
              </a:rPr>
              <a:t>WJEC</a:t>
            </a:r>
            <a:endParaRPr lang="en-GB" sz="2000" dirty="0">
              <a:latin typeface="Arial Rounded MT Bold" panose="020F0704030504030204" pitchFamily="34" charset="0"/>
              <a:cs typeface="Arial" panose="020B0604020202020204" pitchFamily="34" charset="0"/>
            </a:endParaRPr>
          </a:p>
        </p:txBody>
      </p:sp>
      <p:sp>
        <p:nvSpPr>
          <p:cNvPr id="6" name="Content Placeholder 5"/>
          <p:cNvSpPr>
            <a:spLocks noGrp="1"/>
          </p:cNvSpPr>
          <p:nvPr>
            <p:ph idx="1"/>
          </p:nvPr>
        </p:nvSpPr>
        <p:spPr>
          <a:xfrm>
            <a:off x="185057" y="154731"/>
            <a:ext cx="2581894" cy="536531"/>
          </a:xfrm>
        </p:spPr>
        <p:txBody>
          <a:bodyPr>
            <a:normAutofit/>
          </a:bodyPr>
          <a:lstStyle/>
          <a:p>
            <a:pPr marL="0" indent="0">
              <a:buNone/>
            </a:pPr>
            <a:r>
              <a:rPr lang="en-GB" sz="3200" b="1" dirty="0">
                <a:solidFill>
                  <a:schemeClr val="bg1"/>
                </a:solidFill>
                <a:latin typeface="Arial" panose="020B0604020202020204" pitchFamily="34" charset="0"/>
                <a:cs typeface="Arial" panose="020B0604020202020204" pitchFamily="34" charset="0"/>
              </a:rPr>
              <a:t>Engineering</a:t>
            </a:r>
            <a:endParaRPr lang="en-GB" sz="3200" dirty="0">
              <a:solidFill>
                <a:schemeClr val="bg1"/>
              </a:solidFill>
            </a:endParaRPr>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5057" y="5996686"/>
            <a:ext cx="2480651" cy="628013"/>
          </a:xfrm>
          <a:prstGeom prst="rect">
            <a:avLst/>
          </a:prstGeom>
        </p:spPr>
      </p:pic>
      <p:sp>
        <p:nvSpPr>
          <p:cNvPr id="8" name="Content Placeholder 5"/>
          <p:cNvSpPr txBox="1">
            <a:spLocks/>
          </p:cNvSpPr>
          <p:nvPr/>
        </p:nvSpPr>
        <p:spPr>
          <a:xfrm>
            <a:off x="6445189" y="114379"/>
            <a:ext cx="5746812" cy="10600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GB" sz="4800" b="1" dirty="0">
                <a:solidFill>
                  <a:schemeClr val="bg1"/>
                </a:solidFill>
                <a:cs typeface="Arial" panose="020B0604020202020204" pitchFamily="34" charset="0"/>
              </a:rPr>
              <a:t>Why Engineering?</a:t>
            </a:r>
            <a:endParaRPr lang="en-GB" sz="4800" dirty="0">
              <a:solidFill>
                <a:schemeClr val="bg1"/>
              </a:solidFill>
            </a:endParaRPr>
          </a:p>
        </p:txBody>
      </p:sp>
      <p:sp>
        <p:nvSpPr>
          <p:cNvPr id="9" name="Content Placeholder 5"/>
          <p:cNvSpPr txBox="1">
            <a:spLocks/>
          </p:cNvSpPr>
          <p:nvPr/>
        </p:nvSpPr>
        <p:spPr>
          <a:xfrm>
            <a:off x="4875065" y="1225508"/>
            <a:ext cx="6970960" cy="4559549"/>
          </a:xfrm>
          <a:prstGeom prst="rect">
            <a:avLst/>
          </a:prstGeom>
          <a:solidFill>
            <a:schemeClr val="accent5">
              <a:lumMod val="60000"/>
              <a:lumOff val="4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GB" sz="3200" b="1" dirty="0">
                <a:cs typeface="Arial" panose="020B0604020202020204" pitchFamily="34" charset="0"/>
              </a:rPr>
              <a:t>Technical knowledge</a:t>
            </a:r>
          </a:p>
          <a:p>
            <a:pPr>
              <a:lnSpc>
                <a:spcPct val="120000"/>
              </a:lnSpc>
            </a:pPr>
            <a:r>
              <a:rPr lang="en-GB" sz="3200" b="1" dirty="0">
                <a:cs typeface="Arial" panose="020B0604020202020204" pitchFamily="34" charset="0"/>
              </a:rPr>
              <a:t>Practical skills</a:t>
            </a:r>
          </a:p>
          <a:p>
            <a:pPr>
              <a:lnSpc>
                <a:spcPct val="120000"/>
              </a:lnSpc>
            </a:pPr>
            <a:r>
              <a:rPr lang="en-GB" sz="3200" b="1" dirty="0">
                <a:cs typeface="Arial" panose="020B0604020202020204" pitchFamily="34" charset="0"/>
              </a:rPr>
              <a:t>Peer feedback</a:t>
            </a:r>
          </a:p>
          <a:p>
            <a:pPr>
              <a:lnSpc>
                <a:spcPct val="120000"/>
              </a:lnSpc>
            </a:pPr>
            <a:r>
              <a:rPr lang="en-GB" sz="3200" b="1" dirty="0">
                <a:cs typeface="Arial" panose="020B0604020202020204" pitchFamily="34" charset="0"/>
              </a:rPr>
              <a:t>Problem solving</a:t>
            </a:r>
          </a:p>
          <a:p>
            <a:pPr>
              <a:lnSpc>
                <a:spcPct val="120000"/>
              </a:lnSpc>
            </a:pPr>
            <a:r>
              <a:rPr lang="en-GB" sz="3200" b="1" dirty="0">
                <a:cs typeface="Arial" panose="020B0604020202020204" pitchFamily="34" charset="0"/>
              </a:rPr>
              <a:t>Regular deadlines</a:t>
            </a:r>
          </a:p>
          <a:p>
            <a:pPr>
              <a:lnSpc>
                <a:spcPct val="120000"/>
              </a:lnSpc>
            </a:pPr>
            <a:r>
              <a:rPr lang="en-GB" sz="3200" b="1" dirty="0">
                <a:cs typeface="Arial" panose="020B0604020202020204" pitchFamily="34" charset="0"/>
              </a:rPr>
              <a:t>Preparation for careers in engineering</a:t>
            </a:r>
          </a:p>
        </p:txBody>
      </p:sp>
      <p:pic>
        <p:nvPicPr>
          <p:cNvPr id="10" name="Picture 9"/>
          <p:cNvPicPr>
            <a:picLocks noChangeAspect="1"/>
          </p:cNvPicPr>
          <p:nvPr/>
        </p:nvPicPr>
        <p:blipFill>
          <a:blip r:embed="rId7"/>
          <a:stretch>
            <a:fillRect/>
          </a:stretch>
        </p:blipFill>
        <p:spPr>
          <a:xfrm>
            <a:off x="209773" y="976260"/>
            <a:ext cx="3404746" cy="2265704"/>
          </a:xfrm>
          <a:prstGeom prst="rect">
            <a:avLst/>
          </a:prstGeom>
          <a:ln>
            <a:solidFill>
              <a:schemeClr val="bg1"/>
            </a:solidFill>
          </a:ln>
        </p:spPr>
      </p:pic>
      <p:pic>
        <p:nvPicPr>
          <p:cNvPr id="11" name="Picture 10"/>
          <p:cNvPicPr>
            <a:picLocks noChangeAspect="1"/>
          </p:cNvPicPr>
          <p:nvPr/>
        </p:nvPicPr>
        <p:blipFill>
          <a:blip r:embed="rId8"/>
          <a:stretch>
            <a:fillRect/>
          </a:stretch>
        </p:blipFill>
        <p:spPr>
          <a:xfrm>
            <a:off x="356157" y="3028208"/>
            <a:ext cx="4094159" cy="2731324"/>
          </a:xfrm>
          <a:prstGeom prst="rect">
            <a:avLst/>
          </a:prstGeom>
          <a:ln>
            <a:solidFill>
              <a:schemeClr val="bg1"/>
            </a:solidFill>
          </a:ln>
        </p:spPr>
      </p:pic>
      <p:pic>
        <p:nvPicPr>
          <p:cNvPr id="12" name="Audio Recording 15 Jan 2023 at 17:58:28">
            <a:hlinkClick r:id="" action="ppaction://media"/>
            <a:extLst>
              <a:ext uri="{FF2B5EF4-FFF2-40B4-BE49-F238E27FC236}">
                <a16:creationId xmlns:a16="http://schemas.microsoft.com/office/drawing/2014/main" id="{B2008FE5-8F7C-0F17-9F4C-B0B82280AF69}"/>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020115" y="1225508"/>
            <a:ext cx="812800" cy="812800"/>
          </a:xfrm>
          <a:prstGeom prst="rect">
            <a:avLst/>
          </a:prstGeom>
        </p:spPr>
      </p:pic>
    </p:spTree>
    <p:extLst>
      <p:ext uri="{BB962C8B-B14F-4D97-AF65-F5344CB8AC3E}">
        <p14:creationId xmlns:p14="http://schemas.microsoft.com/office/powerpoint/2010/main" val="1742358907"/>
      </p:ext>
    </p:extLst>
  </p:cSld>
  <p:clrMapOvr>
    <a:masterClrMapping/>
  </p:clrMapOvr>
  <mc:AlternateContent xmlns:mc="http://schemas.openxmlformats.org/markup-compatibility/2006" xmlns:p14="http://schemas.microsoft.com/office/powerpoint/2010/main">
    <mc:Choice Requires="p14">
      <p:transition spd="slow" p14:dur="2000" advClick="0" advTm="1200"/>
    </mc:Choice>
    <mc:Fallback xmlns="">
      <p:transition spd="slow" advClick="0" advTm="12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7584"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78364B-DDBB-4F19-A758-792D864FB251}"/>
              </a:ext>
            </a:extLst>
          </p:cNvPr>
          <p:cNvPicPr>
            <a:picLocks noChangeAspect="1"/>
          </p:cNvPicPr>
          <p:nvPr/>
        </p:nvPicPr>
        <p:blipFill rotWithShape="1">
          <a:blip r:embed="rId5"/>
          <a:srcRect t="22702"/>
          <a:stretch/>
        </p:blipFill>
        <p:spPr>
          <a:xfrm>
            <a:off x="0" y="15498"/>
            <a:ext cx="8189445" cy="6842502"/>
          </a:xfrm>
          <a:prstGeom prst="rect">
            <a:avLst/>
          </a:prstGeom>
        </p:spPr>
      </p:pic>
      <p:sp>
        <p:nvSpPr>
          <p:cNvPr id="4" name="Rectangle 3"/>
          <p:cNvSpPr/>
          <p:nvPr/>
        </p:nvSpPr>
        <p:spPr>
          <a:xfrm>
            <a:off x="0" y="15498"/>
            <a:ext cx="12192001" cy="6879901"/>
          </a:xfrm>
          <a:prstGeom prst="rect">
            <a:avLst/>
          </a:prstGeom>
          <a:gradFill flip="none" rotWithShape="1">
            <a:gsLst>
              <a:gs pos="0">
                <a:schemeClr val="accent1">
                  <a:lumMod val="5000"/>
                  <a:lumOff val="95000"/>
                  <a:alpha val="18000"/>
                </a:schemeClr>
              </a:gs>
              <a:gs pos="53000">
                <a:schemeClr val="tx1">
                  <a:lumMod val="50000"/>
                  <a:lumOff val="50000"/>
                </a:schemeClr>
              </a:gs>
              <a:gs pos="100000">
                <a:schemeClr val="tx1">
                  <a:lumMod val="50000"/>
                  <a:lumOff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ontent Placeholder 5"/>
          <p:cNvSpPr>
            <a:spLocks noGrp="1"/>
          </p:cNvSpPr>
          <p:nvPr>
            <p:ph idx="1"/>
          </p:nvPr>
        </p:nvSpPr>
        <p:spPr>
          <a:xfrm>
            <a:off x="185057" y="154731"/>
            <a:ext cx="2581894" cy="536531"/>
          </a:xfrm>
        </p:spPr>
        <p:txBody>
          <a:bodyPr>
            <a:normAutofit/>
          </a:bodyPr>
          <a:lstStyle/>
          <a:p>
            <a:pPr marL="0" indent="0">
              <a:buNone/>
            </a:pPr>
            <a:r>
              <a:rPr lang="en-GB" sz="3200" b="1" dirty="0">
                <a:solidFill>
                  <a:schemeClr val="bg1"/>
                </a:solidFill>
                <a:latin typeface="Arial" panose="020B0604020202020204" pitchFamily="34" charset="0"/>
                <a:cs typeface="Arial" panose="020B0604020202020204" pitchFamily="34" charset="0"/>
              </a:rPr>
              <a:t>Engineering</a:t>
            </a:r>
            <a:endParaRPr lang="en-GB" sz="3200" dirty="0">
              <a:solidFill>
                <a:schemeClr val="bg1"/>
              </a:solidFill>
            </a:endParaRPr>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5057" y="5996686"/>
            <a:ext cx="2480651" cy="628013"/>
          </a:xfrm>
          <a:prstGeom prst="rect">
            <a:avLst/>
          </a:prstGeom>
        </p:spPr>
      </p:pic>
      <p:sp>
        <p:nvSpPr>
          <p:cNvPr id="8" name="Content Placeholder 5"/>
          <p:cNvSpPr txBox="1">
            <a:spLocks/>
          </p:cNvSpPr>
          <p:nvPr/>
        </p:nvSpPr>
        <p:spPr>
          <a:xfrm>
            <a:off x="6445189" y="114379"/>
            <a:ext cx="5746812" cy="10600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GB" sz="4800" b="1" dirty="0">
                <a:solidFill>
                  <a:schemeClr val="bg1"/>
                </a:solidFill>
                <a:cs typeface="Arial" panose="020B0604020202020204" pitchFamily="34" charset="0"/>
              </a:rPr>
              <a:t>The Course</a:t>
            </a:r>
            <a:endParaRPr lang="en-GB" sz="4800" dirty="0">
              <a:solidFill>
                <a:schemeClr val="bg1"/>
              </a:solidFill>
            </a:endParaRPr>
          </a:p>
        </p:txBody>
      </p:sp>
      <p:sp>
        <p:nvSpPr>
          <p:cNvPr id="9" name="Content Placeholder 5"/>
          <p:cNvSpPr txBox="1">
            <a:spLocks/>
          </p:cNvSpPr>
          <p:nvPr/>
        </p:nvSpPr>
        <p:spPr>
          <a:xfrm>
            <a:off x="465661" y="947457"/>
            <a:ext cx="5248892" cy="3757278"/>
          </a:xfrm>
          <a:prstGeom prst="rect">
            <a:avLst/>
          </a:prstGeom>
          <a:solidFill>
            <a:schemeClr val="accent5">
              <a:lumMod val="40000"/>
              <a:lumOff val="6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2400" b="1" dirty="0">
                <a:cs typeface="Arial" panose="020B0604020202020204" pitchFamily="34" charset="0"/>
              </a:rPr>
              <a:t>The Course</a:t>
            </a:r>
          </a:p>
          <a:p>
            <a:pPr marL="0" indent="0">
              <a:lnSpc>
                <a:spcPct val="100000"/>
              </a:lnSpc>
              <a:buNone/>
            </a:pPr>
            <a:endParaRPr lang="en-GB" sz="2000" b="1" dirty="0">
              <a:cs typeface="Arial" panose="020B0604020202020204" pitchFamily="34" charset="0"/>
            </a:endParaRPr>
          </a:p>
          <a:p>
            <a:pPr marL="0" indent="0">
              <a:lnSpc>
                <a:spcPct val="100000"/>
              </a:lnSpc>
              <a:buNone/>
            </a:pPr>
            <a:r>
              <a:rPr lang="en-GB" sz="2000" b="1" dirty="0">
                <a:cs typeface="Arial" panose="020B0604020202020204" pitchFamily="34" charset="0"/>
              </a:rPr>
              <a:t>Unit 1</a:t>
            </a:r>
          </a:p>
          <a:p>
            <a:pPr marL="0" indent="0">
              <a:lnSpc>
                <a:spcPct val="100000"/>
              </a:lnSpc>
              <a:buNone/>
            </a:pPr>
            <a:r>
              <a:rPr lang="en-GB" sz="2000" dirty="0">
                <a:cs typeface="Arial" panose="020B0604020202020204" pitchFamily="34" charset="0"/>
              </a:rPr>
              <a:t>Manufacturing Engineering Products</a:t>
            </a:r>
          </a:p>
          <a:p>
            <a:pPr marL="0" indent="0">
              <a:lnSpc>
                <a:spcPct val="100000"/>
              </a:lnSpc>
              <a:buNone/>
            </a:pPr>
            <a:r>
              <a:rPr lang="en-GB" sz="2000" b="1" dirty="0">
                <a:cs typeface="Arial" panose="020B0604020202020204" pitchFamily="34" charset="0"/>
              </a:rPr>
              <a:t>Unit 2</a:t>
            </a:r>
          </a:p>
          <a:p>
            <a:pPr marL="0" indent="0">
              <a:lnSpc>
                <a:spcPct val="100000"/>
              </a:lnSpc>
              <a:buNone/>
            </a:pPr>
            <a:r>
              <a:rPr lang="en-GB" sz="2000" dirty="0">
                <a:cs typeface="Arial" panose="020B0604020202020204" pitchFamily="34" charset="0"/>
              </a:rPr>
              <a:t>Designing Engineering Products</a:t>
            </a:r>
          </a:p>
          <a:p>
            <a:pPr marL="0" indent="0">
              <a:lnSpc>
                <a:spcPct val="100000"/>
              </a:lnSpc>
              <a:buNone/>
            </a:pPr>
            <a:r>
              <a:rPr lang="en-GB" sz="2000" b="1" dirty="0">
                <a:cs typeface="Arial" panose="020B0604020202020204" pitchFamily="34" charset="0"/>
              </a:rPr>
              <a:t>Unit 3</a:t>
            </a:r>
          </a:p>
          <a:p>
            <a:pPr marL="0" indent="0">
              <a:lnSpc>
                <a:spcPct val="100000"/>
              </a:lnSpc>
              <a:buNone/>
            </a:pPr>
            <a:r>
              <a:rPr lang="en-GB" sz="2000" dirty="0">
                <a:cs typeface="Arial" panose="020B0604020202020204" pitchFamily="34" charset="0"/>
              </a:rPr>
              <a:t>Practical and Written Exams</a:t>
            </a:r>
          </a:p>
          <a:p>
            <a:pPr marL="0" indent="0">
              <a:lnSpc>
                <a:spcPct val="100000"/>
              </a:lnSpc>
              <a:buNone/>
            </a:pPr>
            <a:endParaRPr lang="en-GB" sz="500" dirty="0">
              <a:cs typeface="Arial" panose="020B0604020202020204" pitchFamily="34" charset="0"/>
            </a:endParaRPr>
          </a:p>
          <a:p>
            <a:pPr marL="0" indent="0">
              <a:lnSpc>
                <a:spcPct val="100000"/>
              </a:lnSpc>
              <a:buNone/>
            </a:pPr>
            <a:endParaRPr lang="en-GB" sz="1400" dirty="0">
              <a:cs typeface="Arial" panose="020B0604020202020204" pitchFamily="34" charset="0"/>
            </a:endParaRPr>
          </a:p>
        </p:txBody>
      </p:sp>
      <p:sp>
        <p:nvSpPr>
          <p:cNvPr id="11" name="Content Placeholder 5"/>
          <p:cNvSpPr txBox="1">
            <a:spLocks/>
          </p:cNvSpPr>
          <p:nvPr/>
        </p:nvSpPr>
        <p:spPr>
          <a:xfrm>
            <a:off x="5991981" y="1060929"/>
            <a:ext cx="5808155" cy="3643805"/>
          </a:xfrm>
          <a:prstGeom prst="rect">
            <a:avLst/>
          </a:prstGeom>
          <a:solidFill>
            <a:schemeClr val="accent5">
              <a:lumMod val="60000"/>
              <a:lumOff val="40000"/>
            </a:schemeClr>
          </a:solidFill>
        </p:spPr>
        <p:txBody>
          <a:bodyPr vert="horz" lIns="91440" tIns="45720" rIns="91440" bIns="45720" numCol="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GB" sz="2000" dirty="0">
              <a:cs typeface="Arial" panose="020B0604020202020204" pitchFamily="34" charset="0"/>
            </a:endParaRPr>
          </a:p>
          <a:p>
            <a:pPr marL="0" indent="0">
              <a:lnSpc>
                <a:spcPct val="100000"/>
              </a:lnSpc>
              <a:buNone/>
            </a:pPr>
            <a:endParaRPr lang="en-GB" sz="2000" b="1" dirty="0">
              <a:cs typeface="Arial" panose="020B0604020202020204" pitchFamily="34" charset="0"/>
            </a:endParaRPr>
          </a:p>
          <a:p>
            <a:pPr marL="0" indent="0">
              <a:lnSpc>
                <a:spcPct val="100000"/>
              </a:lnSpc>
              <a:buNone/>
            </a:pPr>
            <a:r>
              <a:rPr lang="en-GB" sz="2000" b="1" dirty="0">
                <a:cs typeface="Arial" panose="020B0604020202020204" pitchFamily="34" charset="0"/>
              </a:rPr>
              <a:t>Level 2</a:t>
            </a:r>
          </a:p>
          <a:p>
            <a:pPr marL="0" indent="0">
              <a:lnSpc>
                <a:spcPct val="100000"/>
              </a:lnSpc>
              <a:buNone/>
            </a:pPr>
            <a:r>
              <a:rPr lang="en-GB" sz="2000" dirty="0">
                <a:cs typeface="Arial" panose="020B0604020202020204" pitchFamily="34" charset="0"/>
              </a:rPr>
              <a:t>Distinction*</a:t>
            </a:r>
          </a:p>
          <a:p>
            <a:pPr marL="0" indent="0">
              <a:lnSpc>
                <a:spcPct val="100000"/>
              </a:lnSpc>
              <a:buNone/>
            </a:pPr>
            <a:r>
              <a:rPr lang="en-GB" sz="2000" dirty="0">
                <a:cs typeface="Arial" panose="020B0604020202020204" pitchFamily="34" charset="0"/>
              </a:rPr>
              <a:t>Distinction</a:t>
            </a:r>
          </a:p>
          <a:p>
            <a:pPr marL="0" indent="0">
              <a:lnSpc>
                <a:spcPct val="100000"/>
              </a:lnSpc>
              <a:buNone/>
            </a:pPr>
            <a:r>
              <a:rPr lang="en-GB" sz="2000" dirty="0">
                <a:cs typeface="Arial" panose="020B0604020202020204" pitchFamily="34" charset="0"/>
              </a:rPr>
              <a:t>Merit</a:t>
            </a:r>
          </a:p>
          <a:p>
            <a:pPr marL="0" indent="0">
              <a:lnSpc>
                <a:spcPct val="100000"/>
              </a:lnSpc>
              <a:buNone/>
            </a:pPr>
            <a:r>
              <a:rPr lang="en-GB" sz="2000" dirty="0">
                <a:cs typeface="Arial" panose="020B0604020202020204" pitchFamily="34" charset="0"/>
              </a:rPr>
              <a:t>Pass</a:t>
            </a:r>
          </a:p>
          <a:p>
            <a:pPr marL="0" indent="0">
              <a:lnSpc>
                <a:spcPct val="100000"/>
              </a:lnSpc>
              <a:buNone/>
            </a:pPr>
            <a:endParaRPr lang="en-GB" sz="2000" dirty="0">
              <a:cs typeface="Arial" panose="020B0604020202020204" pitchFamily="34" charset="0"/>
            </a:endParaRPr>
          </a:p>
          <a:p>
            <a:pPr marL="0" indent="0">
              <a:lnSpc>
                <a:spcPct val="100000"/>
              </a:lnSpc>
              <a:buNone/>
            </a:pPr>
            <a:endParaRPr lang="en-GB" sz="2000" dirty="0">
              <a:cs typeface="Arial" panose="020B0604020202020204" pitchFamily="34" charset="0"/>
            </a:endParaRPr>
          </a:p>
          <a:p>
            <a:pPr marL="0" indent="0">
              <a:lnSpc>
                <a:spcPct val="100000"/>
              </a:lnSpc>
              <a:buNone/>
            </a:pPr>
            <a:endParaRPr lang="en-GB" sz="2000" dirty="0">
              <a:cs typeface="Arial" panose="020B0604020202020204" pitchFamily="34" charset="0"/>
            </a:endParaRPr>
          </a:p>
          <a:p>
            <a:pPr marL="0" indent="0">
              <a:lnSpc>
                <a:spcPct val="100000"/>
              </a:lnSpc>
              <a:buNone/>
            </a:pPr>
            <a:r>
              <a:rPr lang="en-GB" sz="2000" b="1" dirty="0">
                <a:cs typeface="Arial" panose="020B0604020202020204" pitchFamily="34" charset="0"/>
              </a:rPr>
              <a:t>Level 1</a:t>
            </a:r>
          </a:p>
          <a:p>
            <a:pPr marL="0" indent="0">
              <a:lnSpc>
                <a:spcPct val="100000"/>
              </a:lnSpc>
              <a:buNone/>
            </a:pPr>
            <a:r>
              <a:rPr lang="en-GB" sz="2000" dirty="0">
                <a:cs typeface="Arial" panose="020B0604020202020204" pitchFamily="34" charset="0"/>
              </a:rPr>
              <a:t>Distinction*</a:t>
            </a:r>
          </a:p>
          <a:p>
            <a:pPr marL="0" indent="0">
              <a:lnSpc>
                <a:spcPct val="100000"/>
              </a:lnSpc>
              <a:buNone/>
            </a:pPr>
            <a:r>
              <a:rPr lang="en-GB" sz="2000" dirty="0">
                <a:cs typeface="Arial" panose="020B0604020202020204" pitchFamily="34" charset="0"/>
              </a:rPr>
              <a:t>Distinction</a:t>
            </a:r>
          </a:p>
          <a:p>
            <a:pPr marL="0" indent="0">
              <a:lnSpc>
                <a:spcPct val="100000"/>
              </a:lnSpc>
              <a:buNone/>
            </a:pPr>
            <a:r>
              <a:rPr lang="en-GB" sz="2000" dirty="0">
                <a:cs typeface="Arial" panose="020B0604020202020204" pitchFamily="34" charset="0"/>
              </a:rPr>
              <a:t>Merit</a:t>
            </a:r>
          </a:p>
          <a:p>
            <a:pPr marL="0" indent="0">
              <a:lnSpc>
                <a:spcPct val="100000"/>
              </a:lnSpc>
              <a:buNone/>
            </a:pPr>
            <a:r>
              <a:rPr lang="en-GB" sz="2000" dirty="0">
                <a:cs typeface="Arial" panose="020B0604020202020204" pitchFamily="34" charset="0"/>
              </a:rPr>
              <a:t>Pass</a:t>
            </a:r>
          </a:p>
        </p:txBody>
      </p:sp>
      <p:sp>
        <p:nvSpPr>
          <p:cNvPr id="10" name="Content Placeholder 5">
            <a:extLst>
              <a:ext uri="{FF2B5EF4-FFF2-40B4-BE49-F238E27FC236}">
                <a16:creationId xmlns:a16="http://schemas.microsoft.com/office/drawing/2014/main" id="{709090A0-A621-DEF5-6472-F034CD96B531}"/>
              </a:ext>
            </a:extLst>
          </p:cNvPr>
          <p:cNvSpPr txBox="1">
            <a:spLocks/>
          </p:cNvSpPr>
          <p:nvPr/>
        </p:nvSpPr>
        <p:spPr>
          <a:xfrm>
            <a:off x="5995157" y="984857"/>
            <a:ext cx="5808155" cy="404727"/>
          </a:xfrm>
          <a:prstGeom prst="rect">
            <a:avLst/>
          </a:prstGeom>
          <a:solidFill>
            <a:schemeClr val="accent5">
              <a:lumMod val="60000"/>
              <a:lumOff val="40000"/>
            </a:schemeClr>
          </a:solidFill>
        </p:spPr>
        <p:txBody>
          <a:bodyPr vert="horz" lIns="91440" tIns="45720" rIns="91440" bIns="45720" numCol="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2400" b="1" dirty="0">
                <a:cs typeface="Arial" panose="020B0604020202020204" pitchFamily="34" charset="0"/>
              </a:rPr>
              <a:t>Grading</a:t>
            </a:r>
          </a:p>
        </p:txBody>
      </p:sp>
      <p:sp>
        <p:nvSpPr>
          <p:cNvPr id="14" name="Title 1">
            <a:extLst>
              <a:ext uri="{FF2B5EF4-FFF2-40B4-BE49-F238E27FC236}">
                <a16:creationId xmlns:a16="http://schemas.microsoft.com/office/drawing/2014/main" id="{72499D35-6D86-A7AD-4224-FFAF47BB7BE8}"/>
              </a:ext>
            </a:extLst>
          </p:cNvPr>
          <p:cNvSpPr txBox="1">
            <a:spLocks/>
          </p:cNvSpPr>
          <p:nvPr/>
        </p:nvSpPr>
        <p:spPr>
          <a:xfrm>
            <a:off x="185057" y="439729"/>
            <a:ext cx="1952501" cy="6627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a:latin typeface="Arial Rounded MT Bold" panose="020F0704030504030204" pitchFamily="34" charset="0"/>
              </a:rPr>
              <a:t>WJEC</a:t>
            </a:r>
            <a:endParaRPr lang="en-GB" sz="2000" dirty="0">
              <a:latin typeface="Arial Rounded MT Bold" panose="020F0704030504030204" pitchFamily="34" charset="0"/>
              <a:cs typeface="Arial" panose="020B0604020202020204" pitchFamily="34" charset="0"/>
            </a:endParaRPr>
          </a:p>
        </p:txBody>
      </p:sp>
      <p:pic>
        <p:nvPicPr>
          <p:cNvPr id="15" name="Audio Recording 15 Jan 2023 at 18:01:46">
            <a:hlinkClick r:id="" action="ppaction://media"/>
            <a:extLst>
              <a:ext uri="{FF2B5EF4-FFF2-40B4-BE49-F238E27FC236}">
                <a16:creationId xmlns:a16="http://schemas.microsoft.com/office/drawing/2014/main" id="{4C24388A-C388-E257-752E-94EFCA5368A5}"/>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993688" y="947457"/>
            <a:ext cx="812800" cy="812800"/>
          </a:xfrm>
          <a:prstGeom prst="rect">
            <a:avLst/>
          </a:prstGeom>
        </p:spPr>
      </p:pic>
    </p:spTree>
    <p:extLst>
      <p:ext uri="{BB962C8B-B14F-4D97-AF65-F5344CB8AC3E}">
        <p14:creationId xmlns:p14="http://schemas.microsoft.com/office/powerpoint/2010/main" val="2220567624"/>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9680"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78364B-DDBB-4F19-A758-792D864FB251}"/>
              </a:ext>
            </a:extLst>
          </p:cNvPr>
          <p:cNvPicPr>
            <a:picLocks noChangeAspect="1"/>
          </p:cNvPicPr>
          <p:nvPr/>
        </p:nvPicPr>
        <p:blipFill rotWithShape="1">
          <a:blip r:embed="rId5"/>
          <a:srcRect t="22702"/>
          <a:stretch/>
        </p:blipFill>
        <p:spPr>
          <a:xfrm>
            <a:off x="0" y="15498"/>
            <a:ext cx="8189445" cy="6842502"/>
          </a:xfrm>
          <a:prstGeom prst="rect">
            <a:avLst/>
          </a:prstGeom>
        </p:spPr>
      </p:pic>
      <p:sp>
        <p:nvSpPr>
          <p:cNvPr id="4" name="Rectangle 3"/>
          <p:cNvSpPr/>
          <p:nvPr/>
        </p:nvSpPr>
        <p:spPr>
          <a:xfrm>
            <a:off x="0" y="-10027"/>
            <a:ext cx="12192001" cy="6879901"/>
          </a:xfrm>
          <a:prstGeom prst="rect">
            <a:avLst/>
          </a:prstGeom>
          <a:gradFill flip="none" rotWithShape="1">
            <a:gsLst>
              <a:gs pos="0">
                <a:schemeClr val="accent1">
                  <a:lumMod val="5000"/>
                  <a:lumOff val="95000"/>
                  <a:alpha val="18000"/>
                </a:schemeClr>
              </a:gs>
              <a:gs pos="53000">
                <a:schemeClr val="tx1">
                  <a:lumMod val="50000"/>
                  <a:lumOff val="50000"/>
                </a:schemeClr>
              </a:gs>
              <a:gs pos="100000">
                <a:schemeClr val="tx1">
                  <a:lumMod val="50000"/>
                  <a:lumOff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ontent Placeholder 5"/>
          <p:cNvSpPr>
            <a:spLocks noGrp="1"/>
          </p:cNvSpPr>
          <p:nvPr>
            <p:ph idx="1"/>
          </p:nvPr>
        </p:nvSpPr>
        <p:spPr>
          <a:xfrm>
            <a:off x="185057" y="154731"/>
            <a:ext cx="2581894" cy="536531"/>
          </a:xfrm>
        </p:spPr>
        <p:txBody>
          <a:bodyPr>
            <a:normAutofit/>
          </a:bodyPr>
          <a:lstStyle/>
          <a:p>
            <a:pPr marL="0" indent="0">
              <a:buNone/>
            </a:pPr>
            <a:r>
              <a:rPr lang="en-GB" sz="3200" b="1" dirty="0">
                <a:solidFill>
                  <a:schemeClr val="bg1"/>
                </a:solidFill>
                <a:latin typeface="Arial" panose="020B0604020202020204" pitchFamily="34" charset="0"/>
                <a:cs typeface="Arial" panose="020B0604020202020204" pitchFamily="34" charset="0"/>
              </a:rPr>
              <a:t>Engineering</a:t>
            </a:r>
            <a:endParaRPr lang="en-GB" sz="3200" dirty="0">
              <a:solidFill>
                <a:schemeClr val="bg1"/>
              </a:solidFill>
            </a:endParaRPr>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5057" y="5996686"/>
            <a:ext cx="2480651" cy="628013"/>
          </a:xfrm>
          <a:prstGeom prst="rect">
            <a:avLst/>
          </a:prstGeom>
        </p:spPr>
      </p:pic>
      <p:sp>
        <p:nvSpPr>
          <p:cNvPr id="8" name="Content Placeholder 5"/>
          <p:cNvSpPr txBox="1">
            <a:spLocks/>
          </p:cNvSpPr>
          <p:nvPr/>
        </p:nvSpPr>
        <p:spPr>
          <a:xfrm>
            <a:off x="6056416" y="114379"/>
            <a:ext cx="6135585" cy="1060079"/>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GB" sz="4800" b="1" dirty="0">
                <a:solidFill>
                  <a:schemeClr val="bg1"/>
                </a:solidFill>
                <a:cs typeface="Arial" panose="020B0604020202020204" pitchFamily="34" charset="0"/>
              </a:rPr>
              <a:t>Where could it take you?</a:t>
            </a:r>
            <a:endParaRPr lang="en-GB" sz="4800" dirty="0">
              <a:solidFill>
                <a:schemeClr val="bg1"/>
              </a:solidFill>
            </a:endParaRPr>
          </a:p>
        </p:txBody>
      </p:sp>
      <p:sp>
        <p:nvSpPr>
          <p:cNvPr id="9" name="Content Placeholder 5"/>
          <p:cNvSpPr txBox="1">
            <a:spLocks/>
          </p:cNvSpPr>
          <p:nvPr/>
        </p:nvSpPr>
        <p:spPr>
          <a:xfrm>
            <a:off x="6056416" y="1273339"/>
            <a:ext cx="5427167" cy="5103710"/>
          </a:xfrm>
          <a:prstGeom prst="rect">
            <a:avLst/>
          </a:prstGeom>
          <a:solidFill>
            <a:schemeClr val="accent5">
              <a:lumMod val="60000"/>
              <a:lumOff val="4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GB" sz="2400" b="1" dirty="0">
                <a:cs typeface="Arial" panose="020B0604020202020204" pitchFamily="34" charset="0"/>
              </a:rPr>
              <a:t>Engineering Apprenticeships</a:t>
            </a:r>
          </a:p>
          <a:p>
            <a:pPr>
              <a:lnSpc>
                <a:spcPct val="120000"/>
              </a:lnSpc>
            </a:pPr>
            <a:r>
              <a:rPr lang="en-GB" sz="2400" b="1" dirty="0">
                <a:cs typeface="Arial" panose="020B0604020202020204" pitchFamily="34" charset="0"/>
              </a:rPr>
              <a:t>Product Design</a:t>
            </a:r>
          </a:p>
          <a:p>
            <a:pPr>
              <a:lnSpc>
                <a:spcPct val="120000"/>
              </a:lnSpc>
            </a:pPr>
            <a:r>
              <a:rPr lang="en-GB" sz="2400" b="1" dirty="0">
                <a:cs typeface="Arial" panose="020B0604020202020204" pitchFamily="34" charset="0"/>
              </a:rPr>
              <a:t>Transport Design</a:t>
            </a:r>
          </a:p>
          <a:p>
            <a:pPr>
              <a:lnSpc>
                <a:spcPct val="120000"/>
              </a:lnSpc>
            </a:pPr>
            <a:r>
              <a:rPr lang="en-GB" sz="2400" b="1" dirty="0">
                <a:cs typeface="Arial" panose="020B0604020202020204" pitchFamily="34" charset="0"/>
              </a:rPr>
              <a:t>Model Making</a:t>
            </a:r>
          </a:p>
          <a:p>
            <a:pPr>
              <a:lnSpc>
                <a:spcPct val="120000"/>
              </a:lnSpc>
            </a:pPr>
            <a:r>
              <a:rPr lang="en-GB" sz="2400" b="1" dirty="0">
                <a:cs typeface="Arial" panose="020B0604020202020204" pitchFamily="34" charset="0"/>
              </a:rPr>
              <a:t>Architecture</a:t>
            </a:r>
          </a:p>
          <a:p>
            <a:pPr>
              <a:lnSpc>
                <a:spcPct val="120000"/>
              </a:lnSpc>
            </a:pPr>
            <a:r>
              <a:rPr lang="en-GB" sz="2400" b="1" dirty="0">
                <a:cs typeface="Arial" panose="020B0604020202020204" pitchFamily="34" charset="0"/>
              </a:rPr>
              <a:t>Engineering</a:t>
            </a:r>
          </a:p>
          <a:p>
            <a:pPr>
              <a:lnSpc>
                <a:spcPct val="120000"/>
              </a:lnSpc>
            </a:pPr>
            <a:r>
              <a:rPr lang="en-GB" sz="2400" b="1" dirty="0">
                <a:cs typeface="Arial" panose="020B0604020202020204" pitchFamily="34" charset="0"/>
              </a:rPr>
              <a:t>CNC Machinist</a:t>
            </a:r>
          </a:p>
          <a:p>
            <a:pPr>
              <a:lnSpc>
                <a:spcPct val="120000"/>
              </a:lnSpc>
            </a:pPr>
            <a:r>
              <a:rPr lang="en-GB" sz="2400" b="1" dirty="0">
                <a:cs typeface="Arial" panose="020B0604020202020204" pitchFamily="34" charset="0"/>
              </a:rPr>
              <a:t>Manufacturing</a:t>
            </a:r>
          </a:p>
          <a:p>
            <a:pPr>
              <a:lnSpc>
                <a:spcPct val="120000"/>
              </a:lnSpc>
            </a:pPr>
            <a:r>
              <a:rPr lang="en-GB" sz="2400" b="1" dirty="0">
                <a:cs typeface="Arial" panose="020B0604020202020204" pitchFamily="34" charset="0"/>
              </a:rPr>
              <a:t>The Armed Forces</a:t>
            </a:r>
          </a:p>
        </p:txBody>
      </p:sp>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57" y="1102510"/>
            <a:ext cx="4550484" cy="3021806"/>
          </a:xfrm>
          <a:prstGeom prst="rect">
            <a:avLst/>
          </a:prstGeom>
          <a:ln>
            <a:solidFill>
              <a:schemeClr val="bg1"/>
            </a:solidFill>
          </a:ln>
        </p:spPr>
      </p:pic>
      <p:pic>
        <p:nvPicPr>
          <p:cNvPr id="3" name="Picture 2"/>
          <p:cNvPicPr>
            <a:picLocks noChangeAspect="1"/>
          </p:cNvPicPr>
          <p:nvPr/>
        </p:nvPicPr>
        <p:blipFill>
          <a:blip r:embed="rId8"/>
          <a:stretch>
            <a:fillRect/>
          </a:stretch>
        </p:blipFill>
        <p:spPr>
          <a:xfrm>
            <a:off x="2904765" y="3163003"/>
            <a:ext cx="2912595" cy="2745121"/>
          </a:xfrm>
          <a:prstGeom prst="rect">
            <a:avLst/>
          </a:prstGeom>
          <a:ln>
            <a:solidFill>
              <a:schemeClr val="bg1"/>
            </a:solidFill>
          </a:ln>
        </p:spPr>
      </p:pic>
      <p:sp>
        <p:nvSpPr>
          <p:cNvPr id="14" name="Title 1">
            <a:extLst>
              <a:ext uri="{FF2B5EF4-FFF2-40B4-BE49-F238E27FC236}">
                <a16:creationId xmlns:a16="http://schemas.microsoft.com/office/drawing/2014/main" id="{399337AD-6945-FF70-8A85-B4F26BE8D6DC}"/>
              </a:ext>
            </a:extLst>
          </p:cNvPr>
          <p:cNvSpPr txBox="1">
            <a:spLocks/>
          </p:cNvSpPr>
          <p:nvPr/>
        </p:nvSpPr>
        <p:spPr>
          <a:xfrm>
            <a:off x="185057" y="439729"/>
            <a:ext cx="1952501" cy="6627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a:latin typeface="Arial Rounded MT Bold" panose="020F0704030504030204" pitchFamily="34" charset="0"/>
              </a:rPr>
              <a:t>WJEC</a:t>
            </a:r>
            <a:endParaRPr lang="en-GB" sz="2000" dirty="0">
              <a:latin typeface="Arial Rounded MT Bold" panose="020F0704030504030204" pitchFamily="34" charset="0"/>
              <a:cs typeface="Arial" panose="020B0604020202020204" pitchFamily="34" charset="0"/>
            </a:endParaRPr>
          </a:p>
        </p:txBody>
      </p:sp>
      <p:pic>
        <p:nvPicPr>
          <p:cNvPr id="16" name="Audio Recording 15 Jan 2023 at 18:03:51">
            <a:hlinkClick r:id="" action="ppaction://media"/>
            <a:extLst>
              <a:ext uri="{FF2B5EF4-FFF2-40B4-BE49-F238E27FC236}">
                <a16:creationId xmlns:a16="http://schemas.microsoft.com/office/drawing/2014/main" id="{C1B897F9-D279-A41A-B759-EF17A6EB85BC}"/>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0687163" y="1273339"/>
            <a:ext cx="812800" cy="812800"/>
          </a:xfrm>
          <a:prstGeom prst="rect">
            <a:avLst/>
          </a:prstGeom>
        </p:spPr>
      </p:pic>
    </p:spTree>
    <p:extLst>
      <p:ext uri="{BB962C8B-B14F-4D97-AF65-F5344CB8AC3E}">
        <p14:creationId xmlns:p14="http://schemas.microsoft.com/office/powerpoint/2010/main" val="2982069197"/>
      </p:ext>
    </p:extLst>
  </p:cSld>
  <p:clrMapOvr>
    <a:masterClrMapping/>
  </p:clrMapOvr>
  <mc:AlternateContent xmlns:mc="http://schemas.openxmlformats.org/markup-compatibility/2006" xmlns:p14="http://schemas.microsoft.com/office/powerpoint/2010/main">
    <mc:Choice Requires="p14">
      <p:transition spd="slow" p14:dur="2000" advClick="0" advTm="300"/>
    </mc:Choice>
    <mc:Fallback xmlns="">
      <p:transition spd="slow" advClick="0" advTm="3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000"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78364B-DDBB-4F19-A758-792D864FB251}"/>
              </a:ext>
            </a:extLst>
          </p:cNvPr>
          <p:cNvPicPr>
            <a:picLocks noChangeAspect="1"/>
          </p:cNvPicPr>
          <p:nvPr/>
        </p:nvPicPr>
        <p:blipFill rotWithShape="1">
          <a:blip r:embed="rId5"/>
          <a:srcRect t="22702"/>
          <a:stretch/>
        </p:blipFill>
        <p:spPr>
          <a:xfrm>
            <a:off x="0" y="15498"/>
            <a:ext cx="8189445" cy="6842502"/>
          </a:xfrm>
          <a:prstGeom prst="rect">
            <a:avLst/>
          </a:prstGeom>
        </p:spPr>
      </p:pic>
      <p:sp>
        <p:nvSpPr>
          <p:cNvPr id="4" name="Rectangle 3"/>
          <p:cNvSpPr/>
          <p:nvPr/>
        </p:nvSpPr>
        <p:spPr>
          <a:xfrm>
            <a:off x="0" y="0"/>
            <a:ext cx="12192001" cy="6879901"/>
          </a:xfrm>
          <a:prstGeom prst="rect">
            <a:avLst/>
          </a:prstGeom>
          <a:gradFill flip="none" rotWithShape="1">
            <a:gsLst>
              <a:gs pos="0">
                <a:schemeClr val="accent1">
                  <a:lumMod val="5000"/>
                  <a:lumOff val="95000"/>
                  <a:alpha val="18000"/>
                </a:schemeClr>
              </a:gs>
              <a:gs pos="53000">
                <a:schemeClr val="tx1">
                  <a:lumMod val="50000"/>
                  <a:lumOff val="50000"/>
                </a:schemeClr>
              </a:gs>
              <a:gs pos="100000">
                <a:schemeClr val="tx1">
                  <a:lumMod val="50000"/>
                  <a:lumOff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ontent Placeholder 5"/>
          <p:cNvSpPr>
            <a:spLocks noGrp="1"/>
          </p:cNvSpPr>
          <p:nvPr>
            <p:ph idx="1"/>
          </p:nvPr>
        </p:nvSpPr>
        <p:spPr>
          <a:xfrm>
            <a:off x="185057" y="154731"/>
            <a:ext cx="2581894" cy="536531"/>
          </a:xfrm>
        </p:spPr>
        <p:txBody>
          <a:bodyPr>
            <a:normAutofit/>
          </a:bodyPr>
          <a:lstStyle/>
          <a:p>
            <a:pPr marL="0" indent="0">
              <a:buNone/>
            </a:pPr>
            <a:r>
              <a:rPr lang="en-GB" sz="3200" b="1" dirty="0">
                <a:solidFill>
                  <a:schemeClr val="bg1"/>
                </a:solidFill>
                <a:latin typeface="Arial" panose="020B0604020202020204" pitchFamily="34" charset="0"/>
                <a:cs typeface="Arial" panose="020B0604020202020204" pitchFamily="34" charset="0"/>
              </a:rPr>
              <a:t>Engineering</a:t>
            </a:r>
            <a:endParaRPr lang="en-GB" sz="3200" dirty="0">
              <a:solidFill>
                <a:schemeClr val="bg1"/>
              </a:solidFill>
            </a:endParaRPr>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5057" y="5996686"/>
            <a:ext cx="2480651" cy="628013"/>
          </a:xfrm>
          <a:prstGeom prst="rect">
            <a:avLst/>
          </a:prstGeom>
        </p:spPr>
      </p:pic>
      <p:sp>
        <p:nvSpPr>
          <p:cNvPr id="8" name="Content Placeholder 5"/>
          <p:cNvSpPr txBox="1">
            <a:spLocks/>
          </p:cNvSpPr>
          <p:nvPr/>
        </p:nvSpPr>
        <p:spPr>
          <a:xfrm>
            <a:off x="6096000" y="1044766"/>
            <a:ext cx="5654669" cy="25834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6000" b="1" dirty="0">
                <a:solidFill>
                  <a:schemeClr val="bg1"/>
                </a:solidFill>
                <a:cs typeface="Arial" panose="020B0604020202020204" pitchFamily="34" charset="0"/>
              </a:rPr>
              <a:t>Consider Engineering</a:t>
            </a:r>
            <a:endParaRPr lang="en-GB" sz="6000" dirty="0">
              <a:solidFill>
                <a:schemeClr val="bg1"/>
              </a:solidFill>
            </a:endParaRPr>
          </a:p>
        </p:txBody>
      </p:sp>
      <p:pic>
        <p:nvPicPr>
          <p:cNvPr id="3" name="Picture 2"/>
          <p:cNvPicPr>
            <a:picLocks noChangeAspect="1"/>
          </p:cNvPicPr>
          <p:nvPr/>
        </p:nvPicPr>
        <p:blipFill>
          <a:blip r:embed="rId7"/>
          <a:stretch>
            <a:fillRect/>
          </a:stretch>
        </p:blipFill>
        <p:spPr>
          <a:xfrm>
            <a:off x="410941" y="1044766"/>
            <a:ext cx="5119848" cy="2999911"/>
          </a:xfrm>
          <a:prstGeom prst="rect">
            <a:avLst/>
          </a:prstGeom>
          <a:ln>
            <a:solidFill>
              <a:schemeClr val="bg1"/>
            </a:solidFill>
          </a:ln>
        </p:spPr>
      </p:pic>
      <p:pic>
        <p:nvPicPr>
          <p:cNvPr id="10" name="Picture 9"/>
          <p:cNvPicPr>
            <a:picLocks noChangeAspect="1"/>
          </p:cNvPicPr>
          <p:nvPr/>
        </p:nvPicPr>
        <p:blipFill>
          <a:blip r:embed="rId8"/>
          <a:stretch>
            <a:fillRect/>
          </a:stretch>
        </p:blipFill>
        <p:spPr>
          <a:xfrm>
            <a:off x="2137558" y="2989738"/>
            <a:ext cx="4793673" cy="2696441"/>
          </a:xfrm>
          <a:prstGeom prst="rect">
            <a:avLst/>
          </a:prstGeom>
          <a:ln>
            <a:solidFill>
              <a:schemeClr val="bg1"/>
            </a:solidFill>
          </a:ln>
        </p:spPr>
      </p:pic>
      <p:sp>
        <p:nvSpPr>
          <p:cNvPr id="13" name="Title 1">
            <a:extLst>
              <a:ext uri="{FF2B5EF4-FFF2-40B4-BE49-F238E27FC236}">
                <a16:creationId xmlns:a16="http://schemas.microsoft.com/office/drawing/2014/main" id="{91F9C343-E1FD-A948-491A-8F5EA70EDA73}"/>
              </a:ext>
            </a:extLst>
          </p:cNvPr>
          <p:cNvSpPr txBox="1">
            <a:spLocks/>
          </p:cNvSpPr>
          <p:nvPr/>
        </p:nvSpPr>
        <p:spPr>
          <a:xfrm>
            <a:off x="185057" y="439729"/>
            <a:ext cx="1952501" cy="6627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a:latin typeface="Arial Rounded MT Bold" panose="020F0704030504030204" pitchFamily="34" charset="0"/>
              </a:rPr>
              <a:t>WJEC</a:t>
            </a:r>
            <a:endParaRPr lang="en-GB" sz="2000" dirty="0">
              <a:latin typeface="Arial Rounded MT Bold" panose="020F0704030504030204" pitchFamily="34" charset="0"/>
              <a:cs typeface="Arial" panose="020B0604020202020204" pitchFamily="34" charset="0"/>
            </a:endParaRPr>
          </a:p>
        </p:txBody>
      </p:sp>
      <p:pic>
        <p:nvPicPr>
          <p:cNvPr id="14" name="Audio Recording 15 Jan 2023 at 18:04:42">
            <a:hlinkClick r:id="" action="ppaction://media"/>
            <a:extLst>
              <a:ext uri="{FF2B5EF4-FFF2-40B4-BE49-F238E27FC236}">
                <a16:creationId xmlns:a16="http://schemas.microsoft.com/office/drawing/2014/main" id="{68026522-C452-0C98-81B9-8D7FBC9969A1}"/>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001779" y="162589"/>
            <a:ext cx="812800" cy="812800"/>
          </a:xfrm>
          <a:prstGeom prst="rect">
            <a:avLst/>
          </a:prstGeom>
        </p:spPr>
      </p:pic>
    </p:spTree>
    <p:extLst>
      <p:ext uri="{BB962C8B-B14F-4D97-AF65-F5344CB8AC3E}">
        <p14:creationId xmlns:p14="http://schemas.microsoft.com/office/powerpoint/2010/main" val="2084918694"/>
      </p:ext>
    </p:extLst>
  </p:cSld>
  <p:clrMapOvr>
    <a:masterClrMapping/>
  </p:clrMapOvr>
  <mc:AlternateContent xmlns:mc="http://schemas.openxmlformats.org/markup-compatibility/2006" xmlns:p14="http://schemas.microsoft.com/office/powerpoint/2010/main">
    <mc:Choice Requires="p14">
      <p:transition spd="slow" p14:dur="2000" advClick="0" advTm="180"/>
    </mc:Choice>
    <mc:Fallback xmlns="">
      <p:transition spd="slow" advClick="0" advTm="18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656"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9FC56DC92CA7428A52ABAE1FDD5288" ma:contentTypeVersion="17" ma:contentTypeDescription="Create a new document." ma:contentTypeScope="" ma:versionID="a4b48fa663268a8c178eaefcc3a3c02a">
  <xsd:schema xmlns:xsd="http://www.w3.org/2001/XMLSchema" xmlns:xs="http://www.w3.org/2001/XMLSchema" xmlns:p="http://schemas.microsoft.com/office/2006/metadata/properties" xmlns:ns2="bb630518-2238-42d0-aef0-ed6462da9ed5" xmlns:ns3="d2d7a0f0-3c0c-4643-b176-f63905fa2e1b" targetNamespace="http://schemas.microsoft.com/office/2006/metadata/properties" ma:root="true" ma:fieldsID="2716e72a6e803b9c64f4043788389095" ns2:_="" ns3:_="">
    <xsd:import namespace="bb630518-2238-42d0-aef0-ed6462da9ed5"/>
    <xsd:import namespace="d2d7a0f0-3c0c-4643-b176-f63905fa2e1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OCR"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630518-2238-42d0-aef0-ed6462da9e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d192491-0356-4cac-a64e-e6bdc7f0755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d7a0f0-3c0c-4643-b176-f63905fa2e1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db52619-92bb-4ca6-b2c4-0882126e5e54}" ma:internalName="TaxCatchAll" ma:showField="CatchAllData" ma:web="d2d7a0f0-3c0c-4643-b176-f63905fa2e1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d2d7a0f0-3c0c-4643-b176-f63905fa2e1b">
      <UserInfo>
        <DisplayName>Hullah C</DisplayName>
        <AccountId>13</AccountId>
        <AccountType/>
      </UserInfo>
    </SharedWithUsers>
    <lcf76f155ced4ddcb4097134ff3c332f xmlns="bb630518-2238-42d0-aef0-ed6462da9ed5">
      <Terms xmlns="http://schemas.microsoft.com/office/infopath/2007/PartnerControls"/>
    </lcf76f155ced4ddcb4097134ff3c332f>
    <TaxCatchAll xmlns="d2d7a0f0-3c0c-4643-b176-f63905fa2e1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0186B0-5164-4467-B82A-1A8FD3E1CCFB}"/>
</file>

<file path=customXml/itemProps2.xml><?xml version="1.0" encoding="utf-8"?>
<ds:datastoreItem xmlns:ds="http://schemas.openxmlformats.org/officeDocument/2006/customXml" ds:itemID="{7FB8851F-9880-4A59-939E-6A544F6D212F}">
  <ds:schemaRefs>
    <ds:schemaRef ds:uri="http://schemas.microsoft.com/office/2006/documentManagement/types"/>
    <ds:schemaRef ds:uri="http://www.w3.org/XML/1998/namespace"/>
    <ds:schemaRef ds:uri="http://schemas.microsoft.com/office/2006/metadata/properties"/>
    <ds:schemaRef ds:uri="http://purl.org/dc/terms/"/>
    <ds:schemaRef ds:uri="bb630518-2238-42d0-aef0-ed6462da9ed5"/>
    <ds:schemaRef ds:uri="d2d7a0f0-3c0c-4643-b176-f63905fa2e1b"/>
    <ds:schemaRef ds:uri="http://purl.org/dc/elements/1.1/"/>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97EF9897-BEC0-4459-B54A-0A4A08AAEB1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29</TotalTime>
  <Words>530</Words>
  <Application>Microsoft Macintosh PowerPoint</Application>
  <PresentationFormat>Widescreen</PresentationFormat>
  <Paragraphs>75</Paragraphs>
  <Slides>5</Slides>
  <Notes>5</Notes>
  <HiddenSlides>0</HiddenSlides>
  <MMClips>5</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Arial Rounded MT Bold</vt:lpstr>
      <vt:lpstr>Calibri</vt:lpstr>
      <vt:lpstr>Calibri Light</vt:lpstr>
      <vt:lpstr>Office Theme</vt:lpstr>
      <vt:lpstr>WJEC Level 1/2  Vocational Award</vt:lpstr>
      <vt:lpstr>WJEC</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Hart J</dc:creator>
  <cp:lastModifiedBy>Withers K</cp:lastModifiedBy>
  <cp:revision>14</cp:revision>
  <dcterms:created xsi:type="dcterms:W3CDTF">2021-01-24T10:58:02Z</dcterms:created>
  <dcterms:modified xsi:type="dcterms:W3CDTF">2023-01-15T18:05:15Z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0x010100FD9FC56DC92CA7428A52ABAE1FDD5288</vt:lpwstr>
  </property>
</Properties>
</file>